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36"/>
  </p:notesMasterIdLst>
  <p:handoutMasterIdLst>
    <p:handoutMasterId r:id="rId37"/>
  </p:handoutMasterIdLst>
  <p:sldIdLst>
    <p:sldId id="278" r:id="rId2"/>
    <p:sldId id="258" r:id="rId3"/>
    <p:sldId id="260" r:id="rId4"/>
    <p:sldId id="261" r:id="rId5"/>
    <p:sldId id="263" r:id="rId6"/>
    <p:sldId id="264" r:id="rId7"/>
    <p:sldId id="267" r:id="rId8"/>
    <p:sldId id="269" r:id="rId9"/>
    <p:sldId id="270" r:id="rId10"/>
    <p:sldId id="362" r:id="rId11"/>
    <p:sldId id="363" r:id="rId12"/>
    <p:sldId id="271" r:id="rId13"/>
    <p:sldId id="274" r:id="rId14"/>
    <p:sldId id="364" r:id="rId15"/>
    <p:sldId id="290" r:id="rId16"/>
    <p:sldId id="361" r:id="rId17"/>
    <p:sldId id="277" r:id="rId18"/>
    <p:sldId id="367" r:id="rId19"/>
    <p:sldId id="285" r:id="rId20"/>
    <p:sldId id="288" r:id="rId21"/>
    <p:sldId id="369" r:id="rId22"/>
    <p:sldId id="365" r:id="rId23"/>
    <p:sldId id="280" r:id="rId24"/>
    <p:sldId id="320" r:id="rId25"/>
    <p:sldId id="370" r:id="rId26"/>
    <p:sldId id="295" r:id="rId27"/>
    <p:sldId id="293" r:id="rId28"/>
    <p:sldId id="296" r:id="rId29"/>
    <p:sldId id="297" r:id="rId30"/>
    <p:sldId id="298" r:id="rId31"/>
    <p:sldId id="372" r:id="rId32"/>
    <p:sldId id="300" r:id="rId33"/>
    <p:sldId id="328" r:id="rId34"/>
    <p:sldId id="373" r:id="rId3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4351"/>
    <a:srgbClr val="BBC5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74" autoAdjust="0"/>
    <p:restoredTop sz="94660"/>
  </p:normalViewPr>
  <p:slideViewPr>
    <p:cSldViewPr>
      <p:cViewPr varScale="1">
        <p:scale>
          <a:sx n="70" d="100"/>
          <a:sy n="70" d="100"/>
        </p:scale>
        <p:origin x="1380"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2.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image" Target="../media/image8.png"/></Relationships>
</file>

<file path=ppt/diagrams/_rels/data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2.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image" Target="../media/image8.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6DCBA6-6FC5-4B18-9DAE-0FC3C48E18E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8C4590F-048C-43B4-80E1-4190D45B0CB8}">
      <dgm:prSet/>
      <dgm:spPr/>
      <dgm:t>
        <a:bodyPr/>
        <a:lstStyle/>
        <a:p>
          <a:r>
            <a:rPr lang="en-US"/>
            <a:t>Difficult to disentangle the effects of tourism from the effects of human existence</a:t>
          </a:r>
        </a:p>
      </dgm:t>
    </dgm:pt>
    <dgm:pt modelId="{8AF7AE14-4F5D-414A-A32F-A8C1D5433ECE}" type="parTrans" cxnId="{A293EEA2-6C0C-41D5-B76C-BF1F3BDA39BE}">
      <dgm:prSet/>
      <dgm:spPr/>
      <dgm:t>
        <a:bodyPr/>
        <a:lstStyle/>
        <a:p>
          <a:endParaRPr lang="en-US"/>
        </a:p>
      </dgm:t>
    </dgm:pt>
    <dgm:pt modelId="{C0E1EE4F-EA38-46DB-AA16-FED82E0C189D}" type="sibTrans" cxnId="{A293EEA2-6C0C-41D5-B76C-BF1F3BDA39BE}">
      <dgm:prSet/>
      <dgm:spPr/>
      <dgm:t>
        <a:bodyPr/>
        <a:lstStyle/>
        <a:p>
          <a:endParaRPr lang="en-US"/>
        </a:p>
      </dgm:t>
    </dgm:pt>
    <dgm:pt modelId="{79FADD47-AB24-4CD3-88FC-0D95BDFC9FC5}">
      <dgm:prSet/>
      <dgm:spPr/>
      <dgm:t>
        <a:bodyPr/>
        <a:lstStyle/>
        <a:p>
          <a:r>
            <a:rPr lang="en-US"/>
            <a:t>Open system – therefore tourism impacts on the environment</a:t>
          </a:r>
        </a:p>
      </dgm:t>
    </dgm:pt>
    <dgm:pt modelId="{DE1321BD-8E3B-477E-A525-F7819EAB65FB}" type="parTrans" cxnId="{6D746D5F-28AB-45B2-BA6C-044DB65D47E6}">
      <dgm:prSet/>
      <dgm:spPr/>
      <dgm:t>
        <a:bodyPr/>
        <a:lstStyle/>
        <a:p>
          <a:endParaRPr lang="en-US"/>
        </a:p>
      </dgm:t>
    </dgm:pt>
    <dgm:pt modelId="{61438DF3-A428-4219-A8CC-0B3C1262B8AA}" type="sibTrans" cxnId="{6D746D5F-28AB-45B2-BA6C-044DB65D47E6}">
      <dgm:prSet/>
      <dgm:spPr/>
      <dgm:t>
        <a:bodyPr/>
        <a:lstStyle/>
        <a:p>
          <a:endParaRPr lang="en-US"/>
        </a:p>
      </dgm:t>
    </dgm:pt>
    <dgm:pt modelId="{479A0729-B945-4C61-B28F-62B0F0B7FAD4}">
      <dgm:prSet phldrT="[Text]"/>
      <dgm:spPr/>
      <dgm:t>
        <a:bodyPr/>
        <a:lstStyle/>
        <a:p>
          <a:r>
            <a:rPr lang="en-US" dirty="0"/>
            <a:t>Not a long history of studying impacts – and almost never benchmarking against pre-tourism state </a:t>
          </a:r>
        </a:p>
      </dgm:t>
    </dgm:pt>
    <dgm:pt modelId="{0A673774-BFCD-4609-8ED2-E45EC66D7037}" type="parTrans" cxnId="{6DB47071-0372-44A0-8690-FBFCB47F87D3}">
      <dgm:prSet/>
      <dgm:spPr/>
      <dgm:t>
        <a:bodyPr/>
        <a:lstStyle/>
        <a:p>
          <a:endParaRPr lang="en-AU"/>
        </a:p>
      </dgm:t>
    </dgm:pt>
    <dgm:pt modelId="{6ABCDEE0-56DF-42C8-A9DB-CB4BFA5A4703}" type="sibTrans" cxnId="{6DB47071-0372-44A0-8690-FBFCB47F87D3}">
      <dgm:prSet/>
      <dgm:spPr/>
      <dgm:t>
        <a:bodyPr/>
        <a:lstStyle/>
        <a:p>
          <a:endParaRPr lang="en-AU"/>
        </a:p>
      </dgm:t>
    </dgm:pt>
    <dgm:pt modelId="{47B5B8CB-993B-4AEB-972A-2B977159DF5D}">
      <dgm:prSet phldrT="[Text]"/>
      <dgm:spPr/>
      <dgm:t>
        <a:bodyPr/>
        <a:lstStyle/>
        <a:p>
          <a:r>
            <a:rPr lang="en-US"/>
            <a:t>Almost all studies focus on impacts at the destination, with little attention to other elements of the system</a:t>
          </a:r>
        </a:p>
      </dgm:t>
    </dgm:pt>
    <dgm:pt modelId="{1C3B379A-E9B7-4549-AB58-08F172680457}" type="parTrans" cxnId="{92E78F94-FA4F-4BB1-9F34-441028AA74E3}">
      <dgm:prSet/>
      <dgm:spPr/>
      <dgm:t>
        <a:bodyPr/>
        <a:lstStyle/>
        <a:p>
          <a:endParaRPr lang="en-AU"/>
        </a:p>
      </dgm:t>
    </dgm:pt>
    <dgm:pt modelId="{593E3546-FB4B-4463-82E4-8210D7747FCA}" type="sibTrans" cxnId="{92E78F94-FA4F-4BB1-9F34-441028AA74E3}">
      <dgm:prSet/>
      <dgm:spPr/>
      <dgm:t>
        <a:bodyPr/>
        <a:lstStyle/>
        <a:p>
          <a:endParaRPr lang="en-AU"/>
        </a:p>
      </dgm:t>
    </dgm:pt>
    <dgm:pt modelId="{D10CC4A0-E2A7-4AC8-B660-B568E4F9A02C}" type="pres">
      <dgm:prSet presAssocID="{8E6DCBA6-6FC5-4B18-9DAE-0FC3C48E18ED}" presName="linear" presStyleCnt="0">
        <dgm:presLayoutVars>
          <dgm:animLvl val="lvl"/>
          <dgm:resizeHandles val="exact"/>
        </dgm:presLayoutVars>
      </dgm:prSet>
      <dgm:spPr/>
    </dgm:pt>
    <dgm:pt modelId="{408FDAF4-0AA1-43B0-A256-DD1C2C7E2F5D}" type="pres">
      <dgm:prSet presAssocID="{479A0729-B945-4C61-B28F-62B0F0B7FAD4}" presName="parentText" presStyleLbl="node1" presStyleIdx="0" presStyleCnt="4">
        <dgm:presLayoutVars>
          <dgm:chMax val="0"/>
          <dgm:bulletEnabled val="1"/>
        </dgm:presLayoutVars>
      </dgm:prSet>
      <dgm:spPr/>
    </dgm:pt>
    <dgm:pt modelId="{85A0F5EC-8A04-434E-B03D-C23455E77EF8}" type="pres">
      <dgm:prSet presAssocID="{6ABCDEE0-56DF-42C8-A9DB-CB4BFA5A4703}" presName="spacer" presStyleCnt="0"/>
      <dgm:spPr/>
    </dgm:pt>
    <dgm:pt modelId="{87543DEB-3633-44F2-B5FD-2F4FCAC26B14}" type="pres">
      <dgm:prSet presAssocID="{47B5B8CB-993B-4AEB-972A-2B977159DF5D}" presName="parentText" presStyleLbl="node1" presStyleIdx="1" presStyleCnt="4">
        <dgm:presLayoutVars>
          <dgm:chMax val="0"/>
          <dgm:bulletEnabled val="1"/>
        </dgm:presLayoutVars>
      </dgm:prSet>
      <dgm:spPr/>
    </dgm:pt>
    <dgm:pt modelId="{81E33563-46A8-47FB-9E02-6525AB56CAE3}" type="pres">
      <dgm:prSet presAssocID="{593E3546-FB4B-4463-82E4-8210D7747FCA}" presName="spacer" presStyleCnt="0"/>
      <dgm:spPr/>
    </dgm:pt>
    <dgm:pt modelId="{35FE2423-B532-4744-8C9A-AA93CFB0FCD6}" type="pres">
      <dgm:prSet presAssocID="{C8C4590F-048C-43B4-80E1-4190D45B0CB8}" presName="parentText" presStyleLbl="node1" presStyleIdx="2" presStyleCnt="4">
        <dgm:presLayoutVars>
          <dgm:chMax val="0"/>
          <dgm:bulletEnabled val="1"/>
        </dgm:presLayoutVars>
      </dgm:prSet>
      <dgm:spPr/>
    </dgm:pt>
    <dgm:pt modelId="{C47A27F7-F0F5-4EEC-9218-814BB2266E8A}" type="pres">
      <dgm:prSet presAssocID="{C0E1EE4F-EA38-46DB-AA16-FED82E0C189D}" presName="spacer" presStyleCnt="0"/>
      <dgm:spPr/>
    </dgm:pt>
    <dgm:pt modelId="{3470FC5A-42B3-49F4-8F2B-88CC19BBCB63}" type="pres">
      <dgm:prSet presAssocID="{79FADD47-AB24-4CD3-88FC-0D95BDFC9FC5}" presName="parentText" presStyleLbl="node1" presStyleIdx="3" presStyleCnt="4">
        <dgm:presLayoutVars>
          <dgm:chMax val="0"/>
          <dgm:bulletEnabled val="1"/>
        </dgm:presLayoutVars>
      </dgm:prSet>
      <dgm:spPr/>
    </dgm:pt>
  </dgm:ptLst>
  <dgm:cxnLst>
    <dgm:cxn modelId="{4C5EF708-B1EC-41DE-8C5A-983F9E970E11}" type="presOf" srcId="{C8C4590F-048C-43B4-80E1-4190D45B0CB8}" destId="{35FE2423-B532-4744-8C9A-AA93CFB0FCD6}" srcOrd="0" destOrd="0" presId="urn:microsoft.com/office/officeart/2005/8/layout/vList2"/>
    <dgm:cxn modelId="{06D9A22F-7DC1-4299-A7EE-744396056107}" type="presOf" srcId="{8E6DCBA6-6FC5-4B18-9DAE-0FC3C48E18ED}" destId="{D10CC4A0-E2A7-4AC8-B660-B568E4F9A02C}" srcOrd="0" destOrd="0" presId="urn:microsoft.com/office/officeart/2005/8/layout/vList2"/>
    <dgm:cxn modelId="{9A0EA339-1369-4342-8248-81DED472BE75}" type="presOf" srcId="{79FADD47-AB24-4CD3-88FC-0D95BDFC9FC5}" destId="{3470FC5A-42B3-49F4-8F2B-88CC19BBCB63}" srcOrd="0" destOrd="0" presId="urn:microsoft.com/office/officeart/2005/8/layout/vList2"/>
    <dgm:cxn modelId="{6D746D5F-28AB-45B2-BA6C-044DB65D47E6}" srcId="{8E6DCBA6-6FC5-4B18-9DAE-0FC3C48E18ED}" destId="{79FADD47-AB24-4CD3-88FC-0D95BDFC9FC5}" srcOrd="3" destOrd="0" parTransId="{DE1321BD-8E3B-477E-A525-F7819EAB65FB}" sibTransId="{61438DF3-A428-4219-A8CC-0B3C1262B8AA}"/>
    <dgm:cxn modelId="{25602F6C-19E0-4048-BFDD-F22176C6D071}" type="presOf" srcId="{47B5B8CB-993B-4AEB-972A-2B977159DF5D}" destId="{87543DEB-3633-44F2-B5FD-2F4FCAC26B14}" srcOrd="0" destOrd="0" presId="urn:microsoft.com/office/officeart/2005/8/layout/vList2"/>
    <dgm:cxn modelId="{6DB47071-0372-44A0-8690-FBFCB47F87D3}" srcId="{8E6DCBA6-6FC5-4B18-9DAE-0FC3C48E18ED}" destId="{479A0729-B945-4C61-B28F-62B0F0B7FAD4}" srcOrd="0" destOrd="0" parTransId="{0A673774-BFCD-4609-8ED2-E45EC66D7037}" sibTransId="{6ABCDEE0-56DF-42C8-A9DB-CB4BFA5A4703}"/>
    <dgm:cxn modelId="{92E78F94-FA4F-4BB1-9F34-441028AA74E3}" srcId="{8E6DCBA6-6FC5-4B18-9DAE-0FC3C48E18ED}" destId="{47B5B8CB-993B-4AEB-972A-2B977159DF5D}" srcOrd="1" destOrd="0" parTransId="{1C3B379A-E9B7-4549-AB58-08F172680457}" sibTransId="{593E3546-FB4B-4463-82E4-8210D7747FCA}"/>
    <dgm:cxn modelId="{A293EEA2-6C0C-41D5-B76C-BF1F3BDA39BE}" srcId="{8E6DCBA6-6FC5-4B18-9DAE-0FC3C48E18ED}" destId="{C8C4590F-048C-43B4-80E1-4190D45B0CB8}" srcOrd="2" destOrd="0" parTransId="{8AF7AE14-4F5D-414A-A32F-A8C1D5433ECE}" sibTransId="{C0E1EE4F-EA38-46DB-AA16-FED82E0C189D}"/>
    <dgm:cxn modelId="{5581ADE9-8D2E-4587-AD62-4668C4CB28E1}" type="presOf" srcId="{479A0729-B945-4C61-B28F-62B0F0B7FAD4}" destId="{408FDAF4-0AA1-43B0-A256-DD1C2C7E2F5D}" srcOrd="0" destOrd="0" presId="urn:microsoft.com/office/officeart/2005/8/layout/vList2"/>
    <dgm:cxn modelId="{0B03CBE8-BF54-4AF5-BDE6-477B20E72D98}" type="presParOf" srcId="{D10CC4A0-E2A7-4AC8-B660-B568E4F9A02C}" destId="{408FDAF4-0AA1-43B0-A256-DD1C2C7E2F5D}" srcOrd="0" destOrd="0" presId="urn:microsoft.com/office/officeart/2005/8/layout/vList2"/>
    <dgm:cxn modelId="{AAF2C43C-FDCF-4FAC-A46E-C8F3FD5E9A7E}" type="presParOf" srcId="{D10CC4A0-E2A7-4AC8-B660-B568E4F9A02C}" destId="{85A0F5EC-8A04-434E-B03D-C23455E77EF8}" srcOrd="1" destOrd="0" presId="urn:microsoft.com/office/officeart/2005/8/layout/vList2"/>
    <dgm:cxn modelId="{2013E04A-3B98-4EAC-A8AD-A0302B2087BB}" type="presParOf" srcId="{D10CC4A0-E2A7-4AC8-B660-B568E4F9A02C}" destId="{87543DEB-3633-44F2-B5FD-2F4FCAC26B14}" srcOrd="2" destOrd="0" presId="urn:microsoft.com/office/officeart/2005/8/layout/vList2"/>
    <dgm:cxn modelId="{A1113BEF-625B-45D8-ABD5-B7917CD233EB}" type="presParOf" srcId="{D10CC4A0-E2A7-4AC8-B660-B568E4F9A02C}" destId="{81E33563-46A8-47FB-9E02-6525AB56CAE3}" srcOrd="3" destOrd="0" presId="urn:microsoft.com/office/officeart/2005/8/layout/vList2"/>
    <dgm:cxn modelId="{F60513FF-52F6-4732-836A-D39F95C72F0B}" type="presParOf" srcId="{D10CC4A0-E2A7-4AC8-B660-B568E4F9A02C}" destId="{35FE2423-B532-4744-8C9A-AA93CFB0FCD6}" srcOrd="4" destOrd="0" presId="urn:microsoft.com/office/officeart/2005/8/layout/vList2"/>
    <dgm:cxn modelId="{7F376F9F-99C8-4CEB-89B3-C37559C8A757}" type="presParOf" srcId="{D10CC4A0-E2A7-4AC8-B660-B568E4F9A02C}" destId="{C47A27F7-F0F5-4EEC-9218-814BB2266E8A}" srcOrd="5" destOrd="0" presId="urn:microsoft.com/office/officeart/2005/8/layout/vList2"/>
    <dgm:cxn modelId="{3FCB575F-9EBB-418A-AD59-6FE2E4FFDAC9}" type="presParOf" srcId="{D10CC4A0-E2A7-4AC8-B660-B568E4F9A02C}" destId="{3470FC5A-42B3-49F4-8F2B-88CC19BBCB6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B1E9A8-B7ED-4C6E-8083-A23DD5FBA8C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EA2CDA8-DB58-4F59-A188-E1EC5C28EBA5}">
      <dgm:prSet/>
      <dgm:spPr/>
      <dgm:t>
        <a:bodyPr/>
        <a:lstStyle/>
        <a:p>
          <a:pPr>
            <a:lnSpc>
              <a:spcPct val="100000"/>
            </a:lnSpc>
          </a:pPr>
          <a:r>
            <a:rPr lang="en-US" dirty="0"/>
            <a:t>The level of intrusive or exclusive contact between tourists and hosts </a:t>
          </a:r>
        </a:p>
      </dgm:t>
    </dgm:pt>
    <dgm:pt modelId="{CE0980E8-CCD4-4283-B06F-5CB234A91AF0}" type="parTrans" cxnId="{5E38A232-8331-4A57-B0A0-BBB64BD259A3}">
      <dgm:prSet/>
      <dgm:spPr/>
      <dgm:t>
        <a:bodyPr/>
        <a:lstStyle/>
        <a:p>
          <a:endParaRPr lang="en-US"/>
        </a:p>
      </dgm:t>
    </dgm:pt>
    <dgm:pt modelId="{D76EC0D7-327A-436F-AA44-6D1D99EF3F54}" type="sibTrans" cxnId="{5E38A232-8331-4A57-B0A0-BBB64BD259A3}">
      <dgm:prSet/>
      <dgm:spPr/>
      <dgm:t>
        <a:bodyPr/>
        <a:lstStyle/>
        <a:p>
          <a:endParaRPr lang="en-US"/>
        </a:p>
      </dgm:t>
    </dgm:pt>
    <dgm:pt modelId="{C4B34CC7-C647-42DF-8D19-AB363B841B2D}">
      <dgm:prSet phldrT="[Text]"/>
      <dgm:spPr/>
      <dgm:t>
        <a:bodyPr/>
        <a:lstStyle/>
        <a:p>
          <a:pPr>
            <a:lnSpc>
              <a:spcPct val="100000"/>
            </a:lnSpc>
          </a:pPr>
          <a:r>
            <a:rPr lang="en-US" dirty="0"/>
            <a:t>The ration of hosts to tourists</a:t>
          </a:r>
        </a:p>
      </dgm:t>
    </dgm:pt>
    <dgm:pt modelId="{0DE78DC2-BE05-4D4C-8677-4DDB35D7475F}" type="parTrans" cxnId="{A0402AD9-C696-4ADC-A437-1437ADED4E0F}">
      <dgm:prSet/>
      <dgm:spPr/>
      <dgm:t>
        <a:bodyPr/>
        <a:lstStyle/>
        <a:p>
          <a:endParaRPr lang="en-AU"/>
        </a:p>
      </dgm:t>
    </dgm:pt>
    <dgm:pt modelId="{A0785550-C62E-4630-A185-77300F1C6DBC}" type="sibTrans" cxnId="{A0402AD9-C696-4ADC-A437-1437ADED4E0F}">
      <dgm:prSet/>
      <dgm:spPr/>
      <dgm:t>
        <a:bodyPr/>
        <a:lstStyle/>
        <a:p>
          <a:endParaRPr lang="en-AU"/>
        </a:p>
      </dgm:t>
    </dgm:pt>
    <dgm:pt modelId="{9A14D67E-9923-4EBE-AAE6-7628BDF82A80}">
      <dgm:prSet phldrT="[Text]"/>
      <dgm:spPr/>
      <dgm:t>
        <a:bodyPr/>
        <a:lstStyle/>
        <a:p>
          <a:pPr>
            <a:lnSpc>
              <a:spcPct val="100000"/>
            </a:lnSpc>
          </a:pPr>
          <a:r>
            <a:rPr lang="en-US" dirty="0"/>
            <a:t>The extent of similarities between host and tourist culture and economic status</a:t>
          </a:r>
        </a:p>
      </dgm:t>
    </dgm:pt>
    <dgm:pt modelId="{28EA73AE-38D6-41F6-A70D-45B1683550C2}" type="parTrans" cxnId="{3F42873A-225A-4EDD-A284-78055665F10E}">
      <dgm:prSet/>
      <dgm:spPr/>
      <dgm:t>
        <a:bodyPr/>
        <a:lstStyle/>
        <a:p>
          <a:endParaRPr lang="en-AU"/>
        </a:p>
      </dgm:t>
    </dgm:pt>
    <dgm:pt modelId="{2DBA3DE3-950D-4BB2-A260-A0814F16D24F}" type="sibTrans" cxnId="{3F42873A-225A-4EDD-A284-78055665F10E}">
      <dgm:prSet/>
      <dgm:spPr/>
      <dgm:t>
        <a:bodyPr/>
        <a:lstStyle/>
        <a:p>
          <a:endParaRPr lang="en-AU"/>
        </a:p>
      </dgm:t>
    </dgm:pt>
    <dgm:pt modelId="{7B6C07E7-0F52-43F6-92EC-F3EA5704E6B7}">
      <dgm:prSet phldrT="[Text]"/>
      <dgm:spPr/>
      <dgm:t>
        <a:bodyPr/>
        <a:lstStyle/>
        <a:p>
          <a:pPr>
            <a:lnSpc>
              <a:spcPct val="100000"/>
            </a:lnSpc>
          </a:pPr>
          <a:r>
            <a:rPr lang="en-US" dirty="0"/>
            <a:t>The socio-economic status and education levels of host communities </a:t>
          </a:r>
        </a:p>
      </dgm:t>
    </dgm:pt>
    <dgm:pt modelId="{45985332-591C-49B2-8EFD-2507D56A5ECE}" type="parTrans" cxnId="{087AEF5E-D2B5-4946-B089-96EA33CEE477}">
      <dgm:prSet/>
      <dgm:spPr/>
      <dgm:t>
        <a:bodyPr/>
        <a:lstStyle/>
        <a:p>
          <a:endParaRPr lang="en-AU"/>
        </a:p>
      </dgm:t>
    </dgm:pt>
    <dgm:pt modelId="{96096562-2BBD-43D2-824E-1104EB9DC5AC}" type="sibTrans" cxnId="{087AEF5E-D2B5-4946-B089-96EA33CEE477}">
      <dgm:prSet/>
      <dgm:spPr/>
      <dgm:t>
        <a:bodyPr/>
        <a:lstStyle/>
        <a:p>
          <a:endParaRPr lang="en-AU"/>
        </a:p>
      </dgm:t>
    </dgm:pt>
    <dgm:pt modelId="{BE337BA1-514C-446B-A379-89450E1E0CEE}">
      <dgm:prSet phldrT="[Text]"/>
      <dgm:spPr/>
      <dgm:t>
        <a:bodyPr/>
        <a:lstStyle/>
        <a:p>
          <a:pPr>
            <a:lnSpc>
              <a:spcPct val="100000"/>
            </a:lnSpc>
          </a:pPr>
          <a:r>
            <a:rPr lang="en-US" dirty="0"/>
            <a:t>The level of dependency on tourism </a:t>
          </a:r>
        </a:p>
      </dgm:t>
    </dgm:pt>
    <dgm:pt modelId="{CD12DF91-9EB5-4CF4-B860-27546A87F36D}" type="parTrans" cxnId="{5B0CEF87-6EF2-4F9C-B2F2-0E86F3A4F4F2}">
      <dgm:prSet/>
      <dgm:spPr/>
      <dgm:t>
        <a:bodyPr/>
        <a:lstStyle/>
        <a:p>
          <a:endParaRPr lang="en-AU"/>
        </a:p>
      </dgm:t>
    </dgm:pt>
    <dgm:pt modelId="{655ED3FF-B7CD-4451-B1E9-31C9590C8301}" type="sibTrans" cxnId="{5B0CEF87-6EF2-4F9C-B2F2-0E86F3A4F4F2}">
      <dgm:prSet/>
      <dgm:spPr/>
      <dgm:t>
        <a:bodyPr/>
        <a:lstStyle/>
        <a:p>
          <a:endParaRPr lang="en-AU"/>
        </a:p>
      </dgm:t>
    </dgm:pt>
    <dgm:pt modelId="{EC50E8ED-D340-45FD-8344-19AF29D846D8}">
      <dgm:prSet phldrT="[Text]"/>
      <dgm:spPr/>
      <dgm:t>
        <a:bodyPr/>
        <a:lstStyle/>
        <a:p>
          <a:pPr>
            <a:lnSpc>
              <a:spcPct val="100000"/>
            </a:lnSpc>
          </a:pPr>
          <a:r>
            <a:rPr lang="en-US" dirty="0"/>
            <a:t>The political and social makeup of the host region </a:t>
          </a:r>
        </a:p>
      </dgm:t>
    </dgm:pt>
    <dgm:pt modelId="{018650D4-52F2-4061-85CA-F44B781B9726}" type="parTrans" cxnId="{5ED62AA8-DDE8-4794-986B-74673EE45251}">
      <dgm:prSet/>
      <dgm:spPr/>
      <dgm:t>
        <a:bodyPr/>
        <a:lstStyle/>
        <a:p>
          <a:endParaRPr lang="en-AU"/>
        </a:p>
      </dgm:t>
    </dgm:pt>
    <dgm:pt modelId="{B506B16D-815D-4426-BF42-0ABB67C603DF}" type="sibTrans" cxnId="{5ED62AA8-DDE8-4794-986B-74673EE45251}">
      <dgm:prSet/>
      <dgm:spPr/>
      <dgm:t>
        <a:bodyPr/>
        <a:lstStyle/>
        <a:p>
          <a:endParaRPr lang="en-AU"/>
        </a:p>
      </dgm:t>
    </dgm:pt>
    <dgm:pt modelId="{BE691F7C-1435-4C09-9286-EC1F9304A3D5}" type="pres">
      <dgm:prSet presAssocID="{72B1E9A8-B7ED-4C6E-8083-A23DD5FBA8C6}" presName="root" presStyleCnt="0">
        <dgm:presLayoutVars>
          <dgm:dir/>
          <dgm:resizeHandles val="exact"/>
        </dgm:presLayoutVars>
      </dgm:prSet>
      <dgm:spPr/>
    </dgm:pt>
    <dgm:pt modelId="{5A517206-4D9C-4EB8-A654-7BC98ABD9E08}" type="pres">
      <dgm:prSet presAssocID="{C4B34CC7-C647-42DF-8D19-AB363B841B2D}" presName="compNode" presStyleCnt="0"/>
      <dgm:spPr/>
    </dgm:pt>
    <dgm:pt modelId="{50EFE5DC-2A22-4375-BAF2-2E20181AAF7F}" type="pres">
      <dgm:prSet presAssocID="{C4B34CC7-C647-42DF-8D19-AB363B841B2D}" presName="bgRect" presStyleLbl="bgShp" presStyleIdx="0" presStyleCnt="6"/>
      <dgm:spPr/>
    </dgm:pt>
    <dgm:pt modelId="{CCF6A956-770D-4467-8286-46AF6516E6EA}" type="pres">
      <dgm:prSet presAssocID="{C4B34CC7-C647-42DF-8D19-AB363B841B2D}" presName="iconRect" presStyleLbl="node1" presStyleIdx="0" presStyleCnt="6"/>
      <dgm:spPr/>
    </dgm:pt>
    <dgm:pt modelId="{AF7C29CB-2DA7-4A64-98A3-78CDAEAE3827}" type="pres">
      <dgm:prSet presAssocID="{C4B34CC7-C647-42DF-8D19-AB363B841B2D}" presName="spaceRect" presStyleCnt="0"/>
      <dgm:spPr/>
    </dgm:pt>
    <dgm:pt modelId="{080B3BD8-BD73-4915-A992-2AAE5E2B73F5}" type="pres">
      <dgm:prSet presAssocID="{C4B34CC7-C647-42DF-8D19-AB363B841B2D}" presName="parTx" presStyleLbl="revTx" presStyleIdx="0" presStyleCnt="6">
        <dgm:presLayoutVars>
          <dgm:chMax val="0"/>
          <dgm:chPref val="0"/>
        </dgm:presLayoutVars>
      </dgm:prSet>
      <dgm:spPr/>
    </dgm:pt>
    <dgm:pt modelId="{A00DA257-9B14-46C6-9E39-2FBEEB3A6CB3}" type="pres">
      <dgm:prSet presAssocID="{A0785550-C62E-4630-A185-77300F1C6DBC}" presName="sibTrans" presStyleCnt="0"/>
      <dgm:spPr/>
    </dgm:pt>
    <dgm:pt modelId="{2E4F92B5-7CE2-4D92-B8F6-96FD3CDFFAF7}" type="pres">
      <dgm:prSet presAssocID="{9A14D67E-9923-4EBE-AAE6-7628BDF82A80}" presName="compNode" presStyleCnt="0"/>
      <dgm:spPr/>
    </dgm:pt>
    <dgm:pt modelId="{B2155339-1435-4EC3-B698-C8A528880D6D}" type="pres">
      <dgm:prSet presAssocID="{9A14D67E-9923-4EBE-AAE6-7628BDF82A80}" presName="bgRect" presStyleLbl="bgShp" presStyleIdx="1" presStyleCnt="6"/>
      <dgm:spPr/>
    </dgm:pt>
    <dgm:pt modelId="{29060FB3-8E46-4F84-8010-F2A44CF620FA}" type="pres">
      <dgm:prSet presAssocID="{9A14D67E-9923-4EBE-AAE6-7628BDF82A80}" presName="iconRect" presStyleLbl="node1" presStyleIdx="1" presStyleCnt="6"/>
      <dgm:spPr/>
    </dgm:pt>
    <dgm:pt modelId="{396C6A2F-DFCE-4082-BFFD-E2C92FB39CDE}" type="pres">
      <dgm:prSet presAssocID="{9A14D67E-9923-4EBE-AAE6-7628BDF82A80}" presName="spaceRect" presStyleCnt="0"/>
      <dgm:spPr/>
    </dgm:pt>
    <dgm:pt modelId="{520B60CB-63D5-4AA1-A340-9D11551F48EC}" type="pres">
      <dgm:prSet presAssocID="{9A14D67E-9923-4EBE-AAE6-7628BDF82A80}" presName="parTx" presStyleLbl="revTx" presStyleIdx="1" presStyleCnt="6">
        <dgm:presLayoutVars>
          <dgm:chMax val="0"/>
          <dgm:chPref val="0"/>
        </dgm:presLayoutVars>
      </dgm:prSet>
      <dgm:spPr/>
    </dgm:pt>
    <dgm:pt modelId="{90E21298-4023-42DF-8130-CA3B218483A4}" type="pres">
      <dgm:prSet presAssocID="{2DBA3DE3-950D-4BB2-A260-A0814F16D24F}" presName="sibTrans" presStyleCnt="0"/>
      <dgm:spPr/>
    </dgm:pt>
    <dgm:pt modelId="{B81EFB41-B50F-47D5-9A9D-75B048E5FAA6}" type="pres">
      <dgm:prSet presAssocID="{7B6C07E7-0F52-43F6-92EC-F3EA5704E6B7}" presName="compNode" presStyleCnt="0"/>
      <dgm:spPr/>
    </dgm:pt>
    <dgm:pt modelId="{37A15DB3-011C-4BD8-AF09-EA20D3494E97}" type="pres">
      <dgm:prSet presAssocID="{7B6C07E7-0F52-43F6-92EC-F3EA5704E6B7}" presName="bgRect" presStyleLbl="bgShp" presStyleIdx="2" presStyleCnt="6"/>
      <dgm:spPr/>
    </dgm:pt>
    <dgm:pt modelId="{F74C2468-3A08-4E17-866D-5708CCABD700}" type="pres">
      <dgm:prSet presAssocID="{7B6C07E7-0F52-43F6-92EC-F3EA5704E6B7}" presName="iconRect" presStyleLbl="node1" presStyleIdx="2" presStyleCnt="6"/>
      <dgm:spPr/>
    </dgm:pt>
    <dgm:pt modelId="{8D236FDF-5DDA-4CE7-8A0F-ADD0F7ED911A}" type="pres">
      <dgm:prSet presAssocID="{7B6C07E7-0F52-43F6-92EC-F3EA5704E6B7}" presName="spaceRect" presStyleCnt="0"/>
      <dgm:spPr/>
    </dgm:pt>
    <dgm:pt modelId="{3838EE49-B64C-4C08-9589-D5DDFE9317B2}" type="pres">
      <dgm:prSet presAssocID="{7B6C07E7-0F52-43F6-92EC-F3EA5704E6B7}" presName="parTx" presStyleLbl="revTx" presStyleIdx="2" presStyleCnt="6">
        <dgm:presLayoutVars>
          <dgm:chMax val="0"/>
          <dgm:chPref val="0"/>
        </dgm:presLayoutVars>
      </dgm:prSet>
      <dgm:spPr/>
    </dgm:pt>
    <dgm:pt modelId="{56578772-C2EC-432E-AE1A-2D004755A392}" type="pres">
      <dgm:prSet presAssocID="{96096562-2BBD-43D2-824E-1104EB9DC5AC}" presName="sibTrans" presStyleCnt="0"/>
      <dgm:spPr/>
    </dgm:pt>
    <dgm:pt modelId="{7F3B8F80-459B-435E-8DD1-85CCCBEACB83}" type="pres">
      <dgm:prSet presAssocID="{BE337BA1-514C-446B-A379-89450E1E0CEE}" presName="compNode" presStyleCnt="0"/>
      <dgm:spPr/>
    </dgm:pt>
    <dgm:pt modelId="{ECCE68C6-D937-4C67-AD69-137DE1B5061F}" type="pres">
      <dgm:prSet presAssocID="{BE337BA1-514C-446B-A379-89450E1E0CEE}" presName="bgRect" presStyleLbl="bgShp" presStyleIdx="3" presStyleCnt="6"/>
      <dgm:spPr/>
    </dgm:pt>
    <dgm:pt modelId="{6AF0D593-93F5-4787-B0D0-87DF6DD8800B}" type="pres">
      <dgm:prSet presAssocID="{BE337BA1-514C-446B-A379-89450E1E0CEE}" presName="iconRect" presStyleLbl="node1" presStyleIdx="3" presStyleCnt="6"/>
      <dgm:spPr/>
    </dgm:pt>
    <dgm:pt modelId="{53048FCB-C560-466D-8525-947EB2A9B246}" type="pres">
      <dgm:prSet presAssocID="{BE337BA1-514C-446B-A379-89450E1E0CEE}" presName="spaceRect" presStyleCnt="0"/>
      <dgm:spPr/>
    </dgm:pt>
    <dgm:pt modelId="{110B590B-1D06-46E3-B14F-616EF39A5843}" type="pres">
      <dgm:prSet presAssocID="{BE337BA1-514C-446B-A379-89450E1E0CEE}" presName="parTx" presStyleLbl="revTx" presStyleIdx="3" presStyleCnt="6">
        <dgm:presLayoutVars>
          <dgm:chMax val="0"/>
          <dgm:chPref val="0"/>
        </dgm:presLayoutVars>
      </dgm:prSet>
      <dgm:spPr/>
    </dgm:pt>
    <dgm:pt modelId="{0AD159C5-CD24-482C-878D-5D9ED9BBBD4D}" type="pres">
      <dgm:prSet presAssocID="{655ED3FF-B7CD-4451-B1E9-31C9590C8301}" presName="sibTrans" presStyleCnt="0"/>
      <dgm:spPr/>
    </dgm:pt>
    <dgm:pt modelId="{354486C9-987C-40A4-A4F3-A5AAD834E4E2}" type="pres">
      <dgm:prSet presAssocID="{CEA2CDA8-DB58-4F59-A188-E1EC5C28EBA5}" presName="compNode" presStyleCnt="0"/>
      <dgm:spPr/>
    </dgm:pt>
    <dgm:pt modelId="{446CE216-1683-4D49-9BDD-249D97A57718}" type="pres">
      <dgm:prSet presAssocID="{CEA2CDA8-DB58-4F59-A188-E1EC5C28EBA5}" presName="bgRect" presStyleLbl="bgShp" presStyleIdx="4" presStyleCnt="6"/>
      <dgm:spPr/>
    </dgm:pt>
    <dgm:pt modelId="{3412DA9B-6BB1-4CDE-BEA6-4A4B53E799AE}" type="pres">
      <dgm:prSet presAssocID="{CEA2CDA8-DB58-4F59-A188-E1EC5C28EBA5}" presName="iconRect" presStyleLbl="node1" presStyleIdx="4"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fused Person"/>
        </a:ext>
      </dgm:extLst>
    </dgm:pt>
    <dgm:pt modelId="{A6ABC6BD-5174-47F4-9880-ACF194019B75}" type="pres">
      <dgm:prSet presAssocID="{CEA2CDA8-DB58-4F59-A188-E1EC5C28EBA5}" presName="spaceRect" presStyleCnt="0"/>
      <dgm:spPr/>
    </dgm:pt>
    <dgm:pt modelId="{068F9BE3-E6F1-46BA-8B12-633CFAD3215C}" type="pres">
      <dgm:prSet presAssocID="{CEA2CDA8-DB58-4F59-A188-E1EC5C28EBA5}" presName="parTx" presStyleLbl="revTx" presStyleIdx="4" presStyleCnt="6">
        <dgm:presLayoutVars>
          <dgm:chMax val="0"/>
          <dgm:chPref val="0"/>
        </dgm:presLayoutVars>
      </dgm:prSet>
      <dgm:spPr/>
    </dgm:pt>
    <dgm:pt modelId="{98D020E8-2837-4937-BA10-CD144D10C963}" type="pres">
      <dgm:prSet presAssocID="{D76EC0D7-327A-436F-AA44-6D1D99EF3F54}" presName="sibTrans" presStyleCnt="0"/>
      <dgm:spPr/>
    </dgm:pt>
    <dgm:pt modelId="{0471D789-6003-4C14-9FB3-98D00816A8B3}" type="pres">
      <dgm:prSet presAssocID="{EC50E8ED-D340-45FD-8344-19AF29D846D8}" presName="compNode" presStyleCnt="0"/>
      <dgm:spPr/>
    </dgm:pt>
    <dgm:pt modelId="{5895E6C8-F6C7-4815-8D81-519E86F3EECE}" type="pres">
      <dgm:prSet presAssocID="{EC50E8ED-D340-45FD-8344-19AF29D846D8}" presName="bgRect" presStyleLbl="bgShp" presStyleIdx="5" presStyleCnt="6"/>
      <dgm:spPr/>
    </dgm:pt>
    <dgm:pt modelId="{869F5948-E8F6-44D8-B331-80A7D546CC1E}" type="pres">
      <dgm:prSet presAssocID="{EC50E8ED-D340-45FD-8344-19AF29D846D8}" presName="iconRect" presStyleLbl="node1" presStyleIdx="5" presStyleCnt="6"/>
      <dgm:spPr/>
    </dgm:pt>
    <dgm:pt modelId="{FE0A4830-5D25-47A5-B638-5393C2B3E781}" type="pres">
      <dgm:prSet presAssocID="{EC50E8ED-D340-45FD-8344-19AF29D846D8}" presName="spaceRect" presStyleCnt="0"/>
      <dgm:spPr/>
    </dgm:pt>
    <dgm:pt modelId="{0043A251-EF2F-43CD-8B74-C94735918089}" type="pres">
      <dgm:prSet presAssocID="{EC50E8ED-D340-45FD-8344-19AF29D846D8}" presName="parTx" presStyleLbl="revTx" presStyleIdx="5" presStyleCnt="6">
        <dgm:presLayoutVars>
          <dgm:chMax val="0"/>
          <dgm:chPref val="0"/>
        </dgm:presLayoutVars>
      </dgm:prSet>
      <dgm:spPr/>
    </dgm:pt>
  </dgm:ptLst>
  <dgm:cxnLst>
    <dgm:cxn modelId="{36B55400-8A19-4ED4-9213-F46F67451B4D}" type="presOf" srcId="{72B1E9A8-B7ED-4C6E-8083-A23DD5FBA8C6}" destId="{BE691F7C-1435-4C09-9286-EC1F9304A3D5}" srcOrd="0" destOrd="0" presId="urn:microsoft.com/office/officeart/2018/2/layout/IconVerticalSolidList"/>
    <dgm:cxn modelId="{DAEF3728-7973-4BA7-982D-07698C3848FF}" type="presOf" srcId="{C4B34CC7-C647-42DF-8D19-AB363B841B2D}" destId="{080B3BD8-BD73-4915-A992-2AAE5E2B73F5}" srcOrd="0" destOrd="0" presId="urn:microsoft.com/office/officeart/2018/2/layout/IconVerticalSolidList"/>
    <dgm:cxn modelId="{5E38A232-8331-4A57-B0A0-BBB64BD259A3}" srcId="{72B1E9A8-B7ED-4C6E-8083-A23DD5FBA8C6}" destId="{CEA2CDA8-DB58-4F59-A188-E1EC5C28EBA5}" srcOrd="4" destOrd="0" parTransId="{CE0980E8-CCD4-4283-B06F-5CB234A91AF0}" sibTransId="{D76EC0D7-327A-436F-AA44-6D1D99EF3F54}"/>
    <dgm:cxn modelId="{3F42873A-225A-4EDD-A284-78055665F10E}" srcId="{72B1E9A8-B7ED-4C6E-8083-A23DD5FBA8C6}" destId="{9A14D67E-9923-4EBE-AAE6-7628BDF82A80}" srcOrd="1" destOrd="0" parTransId="{28EA73AE-38D6-41F6-A70D-45B1683550C2}" sibTransId="{2DBA3DE3-950D-4BB2-A260-A0814F16D24F}"/>
    <dgm:cxn modelId="{087AEF5E-D2B5-4946-B089-96EA33CEE477}" srcId="{72B1E9A8-B7ED-4C6E-8083-A23DD5FBA8C6}" destId="{7B6C07E7-0F52-43F6-92EC-F3EA5704E6B7}" srcOrd="2" destOrd="0" parTransId="{45985332-591C-49B2-8EFD-2507D56A5ECE}" sibTransId="{96096562-2BBD-43D2-824E-1104EB9DC5AC}"/>
    <dgm:cxn modelId="{16D73A4A-AA85-46A6-BA71-D78D3F495F81}" type="presOf" srcId="{7B6C07E7-0F52-43F6-92EC-F3EA5704E6B7}" destId="{3838EE49-B64C-4C08-9589-D5DDFE9317B2}" srcOrd="0" destOrd="0" presId="urn:microsoft.com/office/officeart/2018/2/layout/IconVerticalSolidList"/>
    <dgm:cxn modelId="{F1F8DD82-DCB1-4539-AE55-11259CEC91B4}" type="presOf" srcId="{BE337BA1-514C-446B-A379-89450E1E0CEE}" destId="{110B590B-1D06-46E3-B14F-616EF39A5843}" srcOrd="0" destOrd="0" presId="urn:microsoft.com/office/officeart/2018/2/layout/IconVerticalSolidList"/>
    <dgm:cxn modelId="{5B0CEF87-6EF2-4F9C-B2F2-0E86F3A4F4F2}" srcId="{72B1E9A8-B7ED-4C6E-8083-A23DD5FBA8C6}" destId="{BE337BA1-514C-446B-A379-89450E1E0CEE}" srcOrd="3" destOrd="0" parTransId="{CD12DF91-9EB5-4CF4-B860-27546A87F36D}" sibTransId="{655ED3FF-B7CD-4451-B1E9-31C9590C8301}"/>
    <dgm:cxn modelId="{0B55AD8F-8B4D-4924-9D68-7C5C11378D36}" type="presOf" srcId="{CEA2CDA8-DB58-4F59-A188-E1EC5C28EBA5}" destId="{068F9BE3-E6F1-46BA-8B12-633CFAD3215C}" srcOrd="0" destOrd="0" presId="urn:microsoft.com/office/officeart/2018/2/layout/IconVerticalSolidList"/>
    <dgm:cxn modelId="{5ED62AA8-DDE8-4794-986B-74673EE45251}" srcId="{72B1E9A8-B7ED-4C6E-8083-A23DD5FBA8C6}" destId="{EC50E8ED-D340-45FD-8344-19AF29D846D8}" srcOrd="5" destOrd="0" parTransId="{018650D4-52F2-4061-85CA-F44B781B9726}" sibTransId="{B506B16D-815D-4426-BF42-0ABB67C603DF}"/>
    <dgm:cxn modelId="{940B92AC-8F00-4744-8440-189E98CE8314}" type="presOf" srcId="{EC50E8ED-D340-45FD-8344-19AF29D846D8}" destId="{0043A251-EF2F-43CD-8B74-C94735918089}" srcOrd="0" destOrd="0" presId="urn:microsoft.com/office/officeart/2018/2/layout/IconVerticalSolidList"/>
    <dgm:cxn modelId="{188AF9D6-FDE9-44EE-9834-EE67AAC6EE46}" type="presOf" srcId="{9A14D67E-9923-4EBE-AAE6-7628BDF82A80}" destId="{520B60CB-63D5-4AA1-A340-9D11551F48EC}" srcOrd="0" destOrd="0" presId="urn:microsoft.com/office/officeart/2018/2/layout/IconVerticalSolidList"/>
    <dgm:cxn modelId="{A0402AD9-C696-4ADC-A437-1437ADED4E0F}" srcId="{72B1E9A8-B7ED-4C6E-8083-A23DD5FBA8C6}" destId="{C4B34CC7-C647-42DF-8D19-AB363B841B2D}" srcOrd="0" destOrd="0" parTransId="{0DE78DC2-BE05-4D4C-8677-4DDB35D7475F}" sibTransId="{A0785550-C62E-4630-A185-77300F1C6DBC}"/>
    <dgm:cxn modelId="{561B1A18-4BFF-4732-92C6-8A2E7FA65DB9}" type="presParOf" srcId="{BE691F7C-1435-4C09-9286-EC1F9304A3D5}" destId="{5A517206-4D9C-4EB8-A654-7BC98ABD9E08}" srcOrd="0" destOrd="0" presId="urn:microsoft.com/office/officeart/2018/2/layout/IconVerticalSolidList"/>
    <dgm:cxn modelId="{4C2710C6-4AE3-4719-A8FF-2AAC99ED4CFE}" type="presParOf" srcId="{5A517206-4D9C-4EB8-A654-7BC98ABD9E08}" destId="{50EFE5DC-2A22-4375-BAF2-2E20181AAF7F}" srcOrd="0" destOrd="0" presId="urn:microsoft.com/office/officeart/2018/2/layout/IconVerticalSolidList"/>
    <dgm:cxn modelId="{1EA4E702-ED19-4457-8646-7C48498128FE}" type="presParOf" srcId="{5A517206-4D9C-4EB8-A654-7BC98ABD9E08}" destId="{CCF6A956-770D-4467-8286-46AF6516E6EA}" srcOrd="1" destOrd="0" presId="urn:microsoft.com/office/officeart/2018/2/layout/IconVerticalSolidList"/>
    <dgm:cxn modelId="{B790075D-2FFE-4910-85AE-2E944A991A04}" type="presParOf" srcId="{5A517206-4D9C-4EB8-A654-7BC98ABD9E08}" destId="{AF7C29CB-2DA7-4A64-98A3-78CDAEAE3827}" srcOrd="2" destOrd="0" presId="urn:microsoft.com/office/officeart/2018/2/layout/IconVerticalSolidList"/>
    <dgm:cxn modelId="{E8DB2BEF-9AD7-4A0D-806F-54832E6D2D7E}" type="presParOf" srcId="{5A517206-4D9C-4EB8-A654-7BC98ABD9E08}" destId="{080B3BD8-BD73-4915-A992-2AAE5E2B73F5}" srcOrd="3" destOrd="0" presId="urn:microsoft.com/office/officeart/2018/2/layout/IconVerticalSolidList"/>
    <dgm:cxn modelId="{CFAF65A2-DD8F-400A-9FD5-12296F0C0807}" type="presParOf" srcId="{BE691F7C-1435-4C09-9286-EC1F9304A3D5}" destId="{A00DA257-9B14-46C6-9E39-2FBEEB3A6CB3}" srcOrd="1" destOrd="0" presId="urn:microsoft.com/office/officeart/2018/2/layout/IconVerticalSolidList"/>
    <dgm:cxn modelId="{A59AF5D4-AC22-42CB-9359-CCFC562712A6}" type="presParOf" srcId="{BE691F7C-1435-4C09-9286-EC1F9304A3D5}" destId="{2E4F92B5-7CE2-4D92-B8F6-96FD3CDFFAF7}" srcOrd="2" destOrd="0" presId="urn:microsoft.com/office/officeart/2018/2/layout/IconVerticalSolidList"/>
    <dgm:cxn modelId="{9526A3E8-DBD1-411C-983D-F1CF1B6E9779}" type="presParOf" srcId="{2E4F92B5-7CE2-4D92-B8F6-96FD3CDFFAF7}" destId="{B2155339-1435-4EC3-B698-C8A528880D6D}" srcOrd="0" destOrd="0" presId="urn:microsoft.com/office/officeart/2018/2/layout/IconVerticalSolidList"/>
    <dgm:cxn modelId="{37838367-882C-4953-AF4E-90BD59D0B42E}" type="presParOf" srcId="{2E4F92B5-7CE2-4D92-B8F6-96FD3CDFFAF7}" destId="{29060FB3-8E46-4F84-8010-F2A44CF620FA}" srcOrd="1" destOrd="0" presId="urn:microsoft.com/office/officeart/2018/2/layout/IconVerticalSolidList"/>
    <dgm:cxn modelId="{FA03FDCF-2F82-46A0-A945-FB476AABC96D}" type="presParOf" srcId="{2E4F92B5-7CE2-4D92-B8F6-96FD3CDFFAF7}" destId="{396C6A2F-DFCE-4082-BFFD-E2C92FB39CDE}" srcOrd="2" destOrd="0" presId="urn:microsoft.com/office/officeart/2018/2/layout/IconVerticalSolidList"/>
    <dgm:cxn modelId="{B8ACA6AC-C7CB-4704-9A36-64DF7826862B}" type="presParOf" srcId="{2E4F92B5-7CE2-4D92-B8F6-96FD3CDFFAF7}" destId="{520B60CB-63D5-4AA1-A340-9D11551F48EC}" srcOrd="3" destOrd="0" presId="urn:microsoft.com/office/officeart/2018/2/layout/IconVerticalSolidList"/>
    <dgm:cxn modelId="{78A6FCD5-EACB-496F-8428-C9DC750E42ED}" type="presParOf" srcId="{BE691F7C-1435-4C09-9286-EC1F9304A3D5}" destId="{90E21298-4023-42DF-8130-CA3B218483A4}" srcOrd="3" destOrd="0" presId="urn:microsoft.com/office/officeart/2018/2/layout/IconVerticalSolidList"/>
    <dgm:cxn modelId="{91B1BD5F-124F-43F3-A3FD-419981B240AD}" type="presParOf" srcId="{BE691F7C-1435-4C09-9286-EC1F9304A3D5}" destId="{B81EFB41-B50F-47D5-9A9D-75B048E5FAA6}" srcOrd="4" destOrd="0" presId="urn:microsoft.com/office/officeart/2018/2/layout/IconVerticalSolidList"/>
    <dgm:cxn modelId="{5DF8F9BC-EEDB-41AF-BBDC-7B25B62E5BF3}" type="presParOf" srcId="{B81EFB41-B50F-47D5-9A9D-75B048E5FAA6}" destId="{37A15DB3-011C-4BD8-AF09-EA20D3494E97}" srcOrd="0" destOrd="0" presId="urn:microsoft.com/office/officeart/2018/2/layout/IconVerticalSolidList"/>
    <dgm:cxn modelId="{4A6A75AB-B49B-4AB5-93EA-BE95A0348748}" type="presParOf" srcId="{B81EFB41-B50F-47D5-9A9D-75B048E5FAA6}" destId="{F74C2468-3A08-4E17-866D-5708CCABD700}" srcOrd="1" destOrd="0" presId="urn:microsoft.com/office/officeart/2018/2/layout/IconVerticalSolidList"/>
    <dgm:cxn modelId="{468582EC-4A12-400B-BE6F-BDB49ED56DA1}" type="presParOf" srcId="{B81EFB41-B50F-47D5-9A9D-75B048E5FAA6}" destId="{8D236FDF-5DDA-4CE7-8A0F-ADD0F7ED911A}" srcOrd="2" destOrd="0" presId="urn:microsoft.com/office/officeart/2018/2/layout/IconVerticalSolidList"/>
    <dgm:cxn modelId="{AA96F4FD-47B0-4096-9A17-D9CD840E4B74}" type="presParOf" srcId="{B81EFB41-B50F-47D5-9A9D-75B048E5FAA6}" destId="{3838EE49-B64C-4C08-9589-D5DDFE9317B2}" srcOrd="3" destOrd="0" presId="urn:microsoft.com/office/officeart/2018/2/layout/IconVerticalSolidList"/>
    <dgm:cxn modelId="{D1AA6715-29D0-45E7-AFD9-31AA48FC0BBC}" type="presParOf" srcId="{BE691F7C-1435-4C09-9286-EC1F9304A3D5}" destId="{56578772-C2EC-432E-AE1A-2D004755A392}" srcOrd="5" destOrd="0" presId="urn:microsoft.com/office/officeart/2018/2/layout/IconVerticalSolidList"/>
    <dgm:cxn modelId="{FCA92368-B225-457C-800E-CE0E0CCBFF15}" type="presParOf" srcId="{BE691F7C-1435-4C09-9286-EC1F9304A3D5}" destId="{7F3B8F80-459B-435E-8DD1-85CCCBEACB83}" srcOrd="6" destOrd="0" presId="urn:microsoft.com/office/officeart/2018/2/layout/IconVerticalSolidList"/>
    <dgm:cxn modelId="{57D6F702-4456-495D-8439-22EE5BC11587}" type="presParOf" srcId="{7F3B8F80-459B-435E-8DD1-85CCCBEACB83}" destId="{ECCE68C6-D937-4C67-AD69-137DE1B5061F}" srcOrd="0" destOrd="0" presId="urn:microsoft.com/office/officeart/2018/2/layout/IconVerticalSolidList"/>
    <dgm:cxn modelId="{7D6BF379-08F9-4E09-8661-6D7C9948605D}" type="presParOf" srcId="{7F3B8F80-459B-435E-8DD1-85CCCBEACB83}" destId="{6AF0D593-93F5-4787-B0D0-87DF6DD8800B}" srcOrd="1" destOrd="0" presId="urn:microsoft.com/office/officeart/2018/2/layout/IconVerticalSolidList"/>
    <dgm:cxn modelId="{B82EDC4D-AACC-4373-8991-4B3038706C81}" type="presParOf" srcId="{7F3B8F80-459B-435E-8DD1-85CCCBEACB83}" destId="{53048FCB-C560-466D-8525-947EB2A9B246}" srcOrd="2" destOrd="0" presId="urn:microsoft.com/office/officeart/2018/2/layout/IconVerticalSolidList"/>
    <dgm:cxn modelId="{BCE079F0-4733-4CFE-AC53-BA21F197E39F}" type="presParOf" srcId="{7F3B8F80-459B-435E-8DD1-85CCCBEACB83}" destId="{110B590B-1D06-46E3-B14F-616EF39A5843}" srcOrd="3" destOrd="0" presId="urn:microsoft.com/office/officeart/2018/2/layout/IconVerticalSolidList"/>
    <dgm:cxn modelId="{91E3FA41-9976-4DB3-AEFC-BA0CE6630EF9}" type="presParOf" srcId="{BE691F7C-1435-4C09-9286-EC1F9304A3D5}" destId="{0AD159C5-CD24-482C-878D-5D9ED9BBBD4D}" srcOrd="7" destOrd="0" presId="urn:microsoft.com/office/officeart/2018/2/layout/IconVerticalSolidList"/>
    <dgm:cxn modelId="{9BD3CBAB-65EE-4449-AE66-DB53E3C8003F}" type="presParOf" srcId="{BE691F7C-1435-4C09-9286-EC1F9304A3D5}" destId="{354486C9-987C-40A4-A4F3-A5AAD834E4E2}" srcOrd="8" destOrd="0" presId="urn:microsoft.com/office/officeart/2018/2/layout/IconVerticalSolidList"/>
    <dgm:cxn modelId="{750ABFA3-4FDF-4276-980E-43F31B289A5F}" type="presParOf" srcId="{354486C9-987C-40A4-A4F3-A5AAD834E4E2}" destId="{446CE216-1683-4D49-9BDD-249D97A57718}" srcOrd="0" destOrd="0" presId="urn:microsoft.com/office/officeart/2018/2/layout/IconVerticalSolidList"/>
    <dgm:cxn modelId="{6B93DD81-60DC-4628-914F-0C73E4AE4C5E}" type="presParOf" srcId="{354486C9-987C-40A4-A4F3-A5AAD834E4E2}" destId="{3412DA9B-6BB1-4CDE-BEA6-4A4B53E799AE}" srcOrd="1" destOrd="0" presId="urn:microsoft.com/office/officeart/2018/2/layout/IconVerticalSolidList"/>
    <dgm:cxn modelId="{11A82C76-0082-4583-BDAE-300B6244CD21}" type="presParOf" srcId="{354486C9-987C-40A4-A4F3-A5AAD834E4E2}" destId="{A6ABC6BD-5174-47F4-9880-ACF194019B75}" srcOrd="2" destOrd="0" presId="urn:microsoft.com/office/officeart/2018/2/layout/IconVerticalSolidList"/>
    <dgm:cxn modelId="{42C5EABE-21C1-48D2-A4A1-B708AC2403F9}" type="presParOf" srcId="{354486C9-987C-40A4-A4F3-A5AAD834E4E2}" destId="{068F9BE3-E6F1-46BA-8B12-633CFAD3215C}" srcOrd="3" destOrd="0" presId="urn:microsoft.com/office/officeart/2018/2/layout/IconVerticalSolidList"/>
    <dgm:cxn modelId="{D6402F8B-D3E6-4157-81B7-2C8C7548B89D}" type="presParOf" srcId="{BE691F7C-1435-4C09-9286-EC1F9304A3D5}" destId="{98D020E8-2837-4937-BA10-CD144D10C963}" srcOrd="9" destOrd="0" presId="urn:microsoft.com/office/officeart/2018/2/layout/IconVerticalSolidList"/>
    <dgm:cxn modelId="{5472EB8C-A168-4698-BB11-B01449A054E5}" type="presParOf" srcId="{BE691F7C-1435-4C09-9286-EC1F9304A3D5}" destId="{0471D789-6003-4C14-9FB3-98D00816A8B3}" srcOrd="10" destOrd="0" presId="urn:microsoft.com/office/officeart/2018/2/layout/IconVerticalSolidList"/>
    <dgm:cxn modelId="{ED00474A-B5F8-41B1-A25B-B0945F4E653E}" type="presParOf" srcId="{0471D789-6003-4C14-9FB3-98D00816A8B3}" destId="{5895E6C8-F6C7-4815-8D81-519E86F3EECE}" srcOrd="0" destOrd="0" presId="urn:microsoft.com/office/officeart/2018/2/layout/IconVerticalSolidList"/>
    <dgm:cxn modelId="{C5F1C738-5E74-4E68-A5E2-39C132BCE534}" type="presParOf" srcId="{0471D789-6003-4C14-9FB3-98D00816A8B3}" destId="{869F5948-E8F6-44D8-B331-80A7D546CC1E}" srcOrd="1" destOrd="0" presId="urn:microsoft.com/office/officeart/2018/2/layout/IconVerticalSolidList"/>
    <dgm:cxn modelId="{B7D8B853-DE50-4195-8AA7-9AEF23317F4B}" type="presParOf" srcId="{0471D789-6003-4C14-9FB3-98D00816A8B3}" destId="{FE0A4830-5D25-47A5-B638-5393C2B3E781}" srcOrd="2" destOrd="0" presId="urn:microsoft.com/office/officeart/2018/2/layout/IconVerticalSolidList"/>
    <dgm:cxn modelId="{BB740AC8-D6D0-43C7-8108-F50172657978}" type="presParOf" srcId="{0471D789-6003-4C14-9FB3-98D00816A8B3}" destId="{0043A251-EF2F-43CD-8B74-C9473591808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9E3217-4828-4589-901A-758DC0D0AAA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F3A264B-FDEB-4B88-9E34-438DDAF3AFBC}">
      <dgm:prSet/>
      <dgm:spPr/>
      <dgm:t>
        <a:bodyPr/>
        <a:lstStyle/>
        <a:p>
          <a:pPr>
            <a:lnSpc>
              <a:spcPct val="100000"/>
            </a:lnSpc>
          </a:pPr>
          <a:r>
            <a:rPr lang="en-US"/>
            <a:t>Provides funding for maintenance</a:t>
          </a:r>
        </a:p>
      </dgm:t>
    </dgm:pt>
    <dgm:pt modelId="{209BA5F6-DB1E-46EB-9310-88E0D77BB6B8}" type="parTrans" cxnId="{83965DC2-337E-4269-A08E-A79E5D148600}">
      <dgm:prSet/>
      <dgm:spPr/>
      <dgm:t>
        <a:bodyPr/>
        <a:lstStyle/>
        <a:p>
          <a:endParaRPr lang="en-US"/>
        </a:p>
      </dgm:t>
    </dgm:pt>
    <dgm:pt modelId="{C22C04FD-5C10-48B9-802F-9F6B06370157}" type="sibTrans" cxnId="{83965DC2-337E-4269-A08E-A79E5D148600}">
      <dgm:prSet/>
      <dgm:spPr/>
      <dgm:t>
        <a:bodyPr/>
        <a:lstStyle/>
        <a:p>
          <a:endParaRPr lang="en-US"/>
        </a:p>
      </dgm:t>
    </dgm:pt>
    <dgm:pt modelId="{BA42B5C0-67D9-4910-86A6-7A1BA3A93E5A}">
      <dgm:prSet/>
      <dgm:spPr/>
      <dgm:t>
        <a:bodyPr/>
        <a:lstStyle/>
        <a:p>
          <a:pPr>
            <a:lnSpc>
              <a:spcPct val="100000"/>
            </a:lnSpc>
          </a:pPr>
          <a:r>
            <a:rPr lang="en-US"/>
            <a:t>Justifies protection of sites and species</a:t>
          </a:r>
        </a:p>
      </dgm:t>
    </dgm:pt>
    <dgm:pt modelId="{9958659B-B51B-4933-9B05-30F9DC0EDC30}" type="parTrans" cxnId="{4B318E53-D509-47AF-8237-9913792895B9}">
      <dgm:prSet/>
      <dgm:spPr/>
      <dgm:t>
        <a:bodyPr/>
        <a:lstStyle/>
        <a:p>
          <a:endParaRPr lang="en-US"/>
        </a:p>
      </dgm:t>
    </dgm:pt>
    <dgm:pt modelId="{C26EDC2E-F85A-40D4-A30B-7D1D720516DA}" type="sibTrans" cxnId="{4B318E53-D509-47AF-8237-9913792895B9}">
      <dgm:prSet/>
      <dgm:spPr/>
      <dgm:t>
        <a:bodyPr/>
        <a:lstStyle/>
        <a:p>
          <a:endParaRPr lang="en-US"/>
        </a:p>
      </dgm:t>
    </dgm:pt>
    <dgm:pt modelId="{C1BD5395-868B-4E67-A32B-FAF1CC018571}">
      <dgm:prSet/>
      <dgm:spPr/>
      <dgm:t>
        <a:bodyPr/>
        <a:lstStyle/>
        <a:p>
          <a:pPr>
            <a:lnSpc>
              <a:spcPct val="100000"/>
            </a:lnSpc>
          </a:pPr>
          <a:r>
            <a:rPr lang="en-US"/>
            <a:t>Awareness of nature by visitors</a:t>
          </a:r>
        </a:p>
      </dgm:t>
    </dgm:pt>
    <dgm:pt modelId="{2503BACD-77E3-4F37-A26B-A98A985CB79D}" type="parTrans" cxnId="{D4486D04-6098-436D-B072-94D357CF25DD}">
      <dgm:prSet/>
      <dgm:spPr/>
      <dgm:t>
        <a:bodyPr/>
        <a:lstStyle/>
        <a:p>
          <a:endParaRPr lang="en-US"/>
        </a:p>
      </dgm:t>
    </dgm:pt>
    <dgm:pt modelId="{F91EAC70-0778-475F-A1AF-19F5E1352C5A}" type="sibTrans" cxnId="{D4486D04-6098-436D-B072-94D357CF25DD}">
      <dgm:prSet/>
      <dgm:spPr/>
      <dgm:t>
        <a:bodyPr/>
        <a:lstStyle/>
        <a:p>
          <a:endParaRPr lang="en-US"/>
        </a:p>
      </dgm:t>
    </dgm:pt>
    <dgm:pt modelId="{02E4F6A2-B0C1-4615-BE31-E3DEE3442321}">
      <dgm:prSet/>
      <dgm:spPr/>
      <dgm:t>
        <a:bodyPr/>
        <a:lstStyle/>
        <a:p>
          <a:pPr>
            <a:lnSpc>
              <a:spcPct val="100000"/>
            </a:lnSpc>
          </a:pPr>
          <a:r>
            <a:rPr lang="en-US"/>
            <a:t>Provides jobs and incomes for indigenous people who often hold valuable information about the care of ecosystems </a:t>
          </a:r>
        </a:p>
      </dgm:t>
    </dgm:pt>
    <dgm:pt modelId="{A194C584-6421-493B-B209-CFA7FBB49DCE}" type="parTrans" cxnId="{9AE9A466-46BB-4413-AAB2-69F581AEB9DA}">
      <dgm:prSet/>
      <dgm:spPr/>
      <dgm:t>
        <a:bodyPr/>
        <a:lstStyle/>
        <a:p>
          <a:endParaRPr lang="en-US"/>
        </a:p>
      </dgm:t>
    </dgm:pt>
    <dgm:pt modelId="{E9084DD7-0F52-486E-9ED5-FDCF902E123C}" type="sibTrans" cxnId="{9AE9A466-46BB-4413-AAB2-69F581AEB9DA}">
      <dgm:prSet/>
      <dgm:spPr/>
      <dgm:t>
        <a:bodyPr/>
        <a:lstStyle/>
        <a:p>
          <a:endParaRPr lang="en-US"/>
        </a:p>
      </dgm:t>
    </dgm:pt>
    <dgm:pt modelId="{9A405F0B-F41A-4DD2-86A4-055AC928E68C}" type="pres">
      <dgm:prSet presAssocID="{5C9E3217-4828-4589-901A-758DC0D0AAA0}" presName="root" presStyleCnt="0">
        <dgm:presLayoutVars>
          <dgm:dir/>
          <dgm:resizeHandles val="exact"/>
        </dgm:presLayoutVars>
      </dgm:prSet>
      <dgm:spPr/>
    </dgm:pt>
    <dgm:pt modelId="{515A87D1-2E7F-478F-BFDF-7D0B365B53DA}" type="pres">
      <dgm:prSet presAssocID="{CF3A264B-FDEB-4B88-9E34-438DDAF3AFBC}" presName="compNode" presStyleCnt="0"/>
      <dgm:spPr/>
    </dgm:pt>
    <dgm:pt modelId="{CBCD7122-634B-4D9B-B644-D1AAC3873D46}" type="pres">
      <dgm:prSet presAssocID="{CF3A264B-FDEB-4B88-9E34-438DDAF3AFBC}" presName="bgRect" presStyleLbl="bgShp" presStyleIdx="0" presStyleCnt="4"/>
      <dgm:spPr/>
    </dgm:pt>
    <dgm:pt modelId="{1FEE642E-F2A9-4671-98E7-A4EDBADB1EFF}" type="pres">
      <dgm:prSet presAssocID="{CF3A264B-FDEB-4B88-9E34-438DDAF3AFB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ols"/>
        </a:ext>
      </dgm:extLst>
    </dgm:pt>
    <dgm:pt modelId="{1F124C28-1664-4847-A19B-DA0FE826D5F8}" type="pres">
      <dgm:prSet presAssocID="{CF3A264B-FDEB-4B88-9E34-438DDAF3AFBC}" presName="spaceRect" presStyleCnt="0"/>
      <dgm:spPr/>
    </dgm:pt>
    <dgm:pt modelId="{0DD56819-5E3B-4366-A31C-5067A21B4687}" type="pres">
      <dgm:prSet presAssocID="{CF3A264B-FDEB-4B88-9E34-438DDAF3AFBC}" presName="parTx" presStyleLbl="revTx" presStyleIdx="0" presStyleCnt="4">
        <dgm:presLayoutVars>
          <dgm:chMax val="0"/>
          <dgm:chPref val="0"/>
        </dgm:presLayoutVars>
      </dgm:prSet>
      <dgm:spPr/>
    </dgm:pt>
    <dgm:pt modelId="{5B4EB9FA-CA8E-4B1F-8923-47764403BDDC}" type="pres">
      <dgm:prSet presAssocID="{C22C04FD-5C10-48B9-802F-9F6B06370157}" presName="sibTrans" presStyleCnt="0"/>
      <dgm:spPr/>
    </dgm:pt>
    <dgm:pt modelId="{C83852ED-F0A0-4C8F-AB88-45BF014DB8A2}" type="pres">
      <dgm:prSet presAssocID="{BA42B5C0-67D9-4910-86A6-7A1BA3A93E5A}" presName="compNode" presStyleCnt="0"/>
      <dgm:spPr/>
    </dgm:pt>
    <dgm:pt modelId="{3BF3B46C-D210-4E0F-A4CC-26C8DC97164A}" type="pres">
      <dgm:prSet presAssocID="{BA42B5C0-67D9-4910-86A6-7A1BA3A93E5A}" presName="bgRect" presStyleLbl="bgShp" presStyleIdx="1" presStyleCnt="4"/>
      <dgm:spPr/>
    </dgm:pt>
    <dgm:pt modelId="{6057333D-A64B-4CDA-B90C-B52BC9B4FC9F}" type="pres">
      <dgm:prSet presAssocID="{BA42B5C0-67D9-4910-86A6-7A1BA3A93E5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ciduous tree"/>
        </a:ext>
      </dgm:extLst>
    </dgm:pt>
    <dgm:pt modelId="{1F1AE0DA-E7AC-459B-A5F3-D61B787B1B43}" type="pres">
      <dgm:prSet presAssocID="{BA42B5C0-67D9-4910-86A6-7A1BA3A93E5A}" presName="spaceRect" presStyleCnt="0"/>
      <dgm:spPr/>
    </dgm:pt>
    <dgm:pt modelId="{879360AC-738A-4857-ABF7-FF5C140C7089}" type="pres">
      <dgm:prSet presAssocID="{BA42B5C0-67D9-4910-86A6-7A1BA3A93E5A}" presName="parTx" presStyleLbl="revTx" presStyleIdx="1" presStyleCnt="4">
        <dgm:presLayoutVars>
          <dgm:chMax val="0"/>
          <dgm:chPref val="0"/>
        </dgm:presLayoutVars>
      </dgm:prSet>
      <dgm:spPr/>
    </dgm:pt>
    <dgm:pt modelId="{735D5220-42B6-40C5-93CB-127058EB5664}" type="pres">
      <dgm:prSet presAssocID="{C26EDC2E-F85A-40D4-A30B-7D1D720516DA}" presName="sibTrans" presStyleCnt="0"/>
      <dgm:spPr/>
    </dgm:pt>
    <dgm:pt modelId="{142382BB-BCFF-4BA8-A984-AC129EFACC38}" type="pres">
      <dgm:prSet presAssocID="{C1BD5395-868B-4E67-A32B-FAF1CC018571}" presName="compNode" presStyleCnt="0"/>
      <dgm:spPr/>
    </dgm:pt>
    <dgm:pt modelId="{389D6D24-7581-4309-ADF4-69DF283976B4}" type="pres">
      <dgm:prSet presAssocID="{C1BD5395-868B-4E67-A32B-FAF1CC018571}" presName="bgRect" presStyleLbl="bgShp" presStyleIdx="2" presStyleCnt="4" custLinFactNeighborY="374"/>
      <dgm:spPr/>
    </dgm:pt>
    <dgm:pt modelId="{AC821689-4F47-4EA8-BE89-E4AF33E428ED}" type="pres">
      <dgm:prSet presAssocID="{C1BD5395-868B-4E67-A32B-FAF1CC01857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niversal Access"/>
        </a:ext>
      </dgm:extLst>
    </dgm:pt>
    <dgm:pt modelId="{6E7269FD-D390-4F48-ABAB-56314FF8064A}" type="pres">
      <dgm:prSet presAssocID="{C1BD5395-868B-4E67-A32B-FAF1CC018571}" presName="spaceRect" presStyleCnt="0"/>
      <dgm:spPr/>
    </dgm:pt>
    <dgm:pt modelId="{72C7AEE8-5709-4654-9F16-BD8C5F1048D2}" type="pres">
      <dgm:prSet presAssocID="{C1BD5395-868B-4E67-A32B-FAF1CC018571}" presName="parTx" presStyleLbl="revTx" presStyleIdx="2" presStyleCnt="4">
        <dgm:presLayoutVars>
          <dgm:chMax val="0"/>
          <dgm:chPref val="0"/>
        </dgm:presLayoutVars>
      </dgm:prSet>
      <dgm:spPr/>
    </dgm:pt>
    <dgm:pt modelId="{09948D4B-4DE9-4720-A86D-D4A58D23DB01}" type="pres">
      <dgm:prSet presAssocID="{F91EAC70-0778-475F-A1AF-19F5E1352C5A}" presName="sibTrans" presStyleCnt="0"/>
      <dgm:spPr/>
    </dgm:pt>
    <dgm:pt modelId="{80EEB9DC-86F5-424C-9B60-6DECAB7B9E16}" type="pres">
      <dgm:prSet presAssocID="{02E4F6A2-B0C1-4615-BE31-E3DEE3442321}" presName="compNode" presStyleCnt="0"/>
      <dgm:spPr/>
    </dgm:pt>
    <dgm:pt modelId="{0DAFDAB1-46F8-4A87-9744-09AFAD67153A}" type="pres">
      <dgm:prSet presAssocID="{02E4F6A2-B0C1-4615-BE31-E3DEE3442321}" presName="bgRect" presStyleLbl="bgShp" presStyleIdx="3" presStyleCnt="4"/>
      <dgm:spPr/>
    </dgm:pt>
    <dgm:pt modelId="{24D34F31-087A-4D32-BE65-A3144E4552A2}" type="pres">
      <dgm:prSet presAssocID="{02E4F6A2-B0C1-4615-BE31-E3DEE344232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4678DFD6-4AE5-47CC-B879-858248FAA37C}" type="pres">
      <dgm:prSet presAssocID="{02E4F6A2-B0C1-4615-BE31-E3DEE3442321}" presName="spaceRect" presStyleCnt="0"/>
      <dgm:spPr/>
    </dgm:pt>
    <dgm:pt modelId="{B5162C94-F1A5-4E75-8863-0886EF226197}" type="pres">
      <dgm:prSet presAssocID="{02E4F6A2-B0C1-4615-BE31-E3DEE3442321}" presName="parTx" presStyleLbl="revTx" presStyleIdx="3" presStyleCnt="4">
        <dgm:presLayoutVars>
          <dgm:chMax val="0"/>
          <dgm:chPref val="0"/>
        </dgm:presLayoutVars>
      </dgm:prSet>
      <dgm:spPr/>
    </dgm:pt>
  </dgm:ptLst>
  <dgm:cxnLst>
    <dgm:cxn modelId="{D4486D04-6098-436D-B072-94D357CF25DD}" srcId="{5C9E3217-4828-4589-901A-758DC0D0AAA0}" destId="{C1BD5395-868B-4E67-A32B-FAF1CC018571}" srcOrd="2" destOrd="0" parTransId="{2503BACD-77E3-4F37-A26B-A98A985CB79D}" sibTransId="{F91EAC70-0778-475F-A1AF-19F5E1352C5A}"/>
    <dgm:cxn modelId="{373C1909-F069-459F-8BBF-612D68256D25}" type="presOf" srcId="{BA42B5C0-67D9-4910-86A6-7A1BA3A93E5A}" destId="{879360AC-738A-4857-ABF7-FF5C140C7089}" srcOrd="0" destOrd="0" presId="urn:microsoft.com/office/officeart/2018/2/layout/IconVerticalSolidList"/>
    <dgm:cxn modelId="{9AE9A466-46BB-4413-AAB2-69F581AEB9DA}" srcId="{5C9E3217-4828-4589-901A-758DC0D0AAA0}" destId="{02E4F6A2-B0C1-4615-BE31-E3DEE3442321}" srcOrd="3" destOrd="0" parTransId="{A194C584-6421-493B-B209-CFA7FBB49DCE}" sibTransId="{E9084DD7-0F52-486E-9ED5-FDCF902E123C}"/>
    <dgm:cxn modelId="{4B318E53-D509-47AF-8237-9913792895B9}" srcId="{5C9E3217-4828-4589-901A-758DC0D0AAA0}" destId="{BA42B5C0-67D9-4910-86A6-7A1BA3A93E5A}" srcOrd="1" destOrd="0" parTransId="{9958659B-B51B-4933-9B05-30F9DC0EDC30}" sibTransId="{C26EDC2E-F85A-40D4-A30B-7D1D720516DA}"/>
    <dgm:cxn modelId="{1EA4A187-6CD6-4043-918E-95E25E2472A8}" type="presOf" srcId="{C1BD5395-868B-4E67-A32B-FAF1CC018571}" destId="{72C7AEE8-5709-4654-9F16-BD8C5F1048D2}" srcOrd="0" destOrd="0" presId="urn:microsoft.com/office/officeart/2018/2/layout/IconVerticalSolidList"/>
    <dgm:cxn modelId="{7747419B-0700-43A2-B545-536158D396F0}" type="presOf" srcId="{CF3A264B-FDEB-4B88-9E34-438DDAF3AFBC}" destId="{0DD56819-5E3B-4366-A31C-5067A21B4687}" srcOrd="0" destOrd="0" presId="urn:microsoft.com/office/officeart/2018/2/layout/IconVerticalSolidList"/>
    <dgm:cxn modelId="{83965DC2-337E-4269-A08E-A79E5D148600}" srcId="{5C9E3217-4828-4589-901A-758DC0D0AAA0}" destId="{CF3A264B-FDEB-4B88-9E34-438DDAF3AFBC}" srcOrd="0" destOrd="0" parTransId="{209BA5F6-DB1E-46EB-9310-88E0D77BB6B8}" sibTransId="{C22C04FD-5C10-48B9-802F-9F6B06370157}"/>
    <dgm:cxn modelId="{18C017C9-0F34-4FAA-963A-E0EB526192EC}" type="presOf" srcId="{02E4F6A2-B0C1-4615-BE31-E3DEE3442321}" destId="{B5162C94-F1A5-4E75-8863-0886EF226197}" srcOrd="0" destOrd="0" presId="urn:microsoft.com/office/officeart/2018/2/layout/IconVerticalSolidList"/>
    <dgm:cxn modelId="{C71F25CB-E757-4E98-B15E-9B77E70ACD4E}" type="presOf" srcId="{5C9E3217-4828-4589-901A-758DC0D0AAA0}" destId="{9A405F0B-F41A-4DD2-86A4-055AC928E68C}" srcOrd="0" destOrd="0" presId="urn:microsoft.com/office/officeart/2018/2/layout/IconVerticalSolidList"/>
    <dgm:cxn modelId="{A93D4462-1908-431B-AF97-5CB16370B17A}" type="presParOf" srcId="{9A405F0B-F41A-4DD2-86A4-055AC928E68C}" destId="{515A87D1-2E7F-478F-BFDF-7D0B365B53DA}" srcOrd="0" destOrd="0" presId="urn:microsoft.com/office/officeart/2018/2/layout/IconVerticalSolidList"/>
    <dgm:cxn modelId="{4A8A4E40-DDA2-4BC9-9682-1887D13CB69E}" type="presParOf" srcId="{515A87D1-2E7F-478F-BFDF-7D0B365B53DA}" destId="{CBCD7122-634B-4D9B-B644-D1AAC3873D46}" srcOrd="0" destOrd="0" presId="urn:microsoft.com/office/officeart/2018/2/layout/IconVerticalSolidList"/>
    <dgm:cxn modelId="{7112B3D6-481D-48CF-999F-52A4FAB41AF6}" type="presParOf" srcId="{515A87D1-2E7F-478F-BFDF-7D0B365B53DA}" destId="{1FEE642E-F2A9-4671-98E7-A4EDBADB1EFF}" srcOrd="1" destOrd="0" presId="urn:microsoft.com/office/officeart/2018/2/layout/IconVerticalSolidList"/>
    <dgm:cxn modelId="{FE89FC05-B10A-4B7A-8CF6-A42AE1CCDC1B}" type="presParOf" srcId="{515A87D1-2E7F-478F-BFDF-7D0B365B53DA}" destId="{1F124C28-1664-4847-A19B-DA0FE826D5F8}" srcOrd="2" destOrd="0" presId="urn:microsoft.com/office/officeart/2018/2/layout/IconVerticalSolidList"/>
    <dgm:cxn modelId="{9D95CABF-9C69-4907-9A85-B1940914C59A}" type="presParOf" srcId="{515A87D1-2E7F-478F-BFDF-7D0B365B53DA}" destId="{0DD56819-5E3B-4366-A31C-5067A21B4687}" srcOrd="3" destOrd="0" presId="urn:microsoft.com/office/officeart/2018/2/layout/IconVerticalSolidList"/>
    <dgm:cxn modelId="{826F03C3-FF16-4082-8EA4-96D3C246DAB9}" type="presParOf" srcId="{9A405F0B-F41A-4DD2-86A4-055AC928E68C}" destId="{5B4EB9FA-CA8E-4B1F-8923-47764403BDDC}" srcOrd="1" destOrd="0" presId="urn:microsoft.com/office/officeart/2018/2/layout/IconVerticalSolidList"/>
    <dgm:cxn modelId="{67B40F1B-976D-4755-B414-8F5C989466CA}" type="presParOf" srcId="{9A405F0B-F41A-4DD2-86A4-055AC928E68C}" destId="{C83852ED-F0A0-4C8F-AB88-45BF014DB8A2}" srcOrd="2" destOrd="0" presId="urn:microsoft.com/office/officeart/2018/2/layout/IconVerticalSolidList"/>
    <dgm:cxn modelId="{24A06DFE-789E-455D-84F2-24C1860078A1}" type="presParOf" srcId="{C83852ED-F0A0-4C8F-AB88-45BF014DB8A2}" destId="{3BF3B46C-D210-4E0F-A4CC-26C8DC97164A}" srcOrd="0" destOrd="0" presId="urn:microsoft.com/office/officeart/2018/2/layout/IconVerticalSolidList"/>
    <dgm:cxn modelId="{81C8D7DC-7BF2-483D-9B53-9953169CD997}" type="presParOf" srcId="{C83852ED-F0A0-4C8F-AB88-45BF014DB8A2}" destId="{6057333D-A64B-4CDA-B90C-B52BC9B4FC9F}" srcOrd="1" destOrd="0" presId="urn:microsoft.com/office/officeart/2018/2/layout/IconVerticalSolidList"/>
    <dgm:cxn modelId="{53CD8268-EAD7-41E2-A1D4-7B73A9A9719B}" type="presParOf" srcId="{C83852ED-F0A0-4C8F-AB88-45BF014DB8A2}" destId="{1F1AE0DA-E7AC-459B-A5F3-D61B787B1B43}" srcOrd="2" destOrd="0" presId="urn:microsoft.com/office/officeart/2018/2/layout/IconVerticalSolidList"/>
    <dgm:cxn modelId="{1BA7C02F-2D84-4680-8D07-FAF265C6EB6A}" type="presParOf" srcId="{C83852ED-F0A0-4C8F-AB88-45BF014DB8A2}" destId="{879360AC-738A-4857-ABF7-FF5C140C7089}" srcOrd="3" destOrd="0" presId="urn:microsoft.com/office/officeart/2018/2/layout/IconVerticalSolidList"/>
    <dgm:cxn modelId="{1DCDCAAE-CAED-437C-BB61-BA6CF0897A58}" type="presParOf" srcId="{9A405F0B-F41A-4DD2-86A4-055AC928E68C}" destId="{735D5220-42B6-40C5-93CB-127058EB5664}" srcOrd="3" destOrd="0" presId="urn:microsoft.com/office/officeart/2018/2/layout/IconVerticalSolidList"/>
    <dgm:cxn modelId="{3271A965-A0F1-4AD2-B1C1-C3526D92496E}" type="presParOf" srcId="{9A405F0B-F41A-4DD2-86A4-055AC928E68C}" destId="{142382BB-BCFF-4BA8-A984-AC129EFACC38}" srcOrd="4" destOrd="0" presId="urn:microsoft.com/office/officeart/2018/2/layout/IconVerticalSolidList"/>
    <dgm:cxn modelId="{8AF68C19-4569-42A2-8675-C5AF49BD4DB8}" type="presParOf" srcId="{142382BB-BCFF-4BA8-A984-AC129EFACC38}" destId="{389D6D24-7581-4309-ADF4-69DF283976B4}" srcOrd="0" destOrd="0" presId="urn:microsoft.com/office/officeart/2018/2/layout/IconVerticalSolidList"/>
    <dgm:cxn modelId="{7C6FFB84-B87D-4F24-8126-00CA2422DFB5}" type="presParOf" srcId="{142382BB-BCFF-4BA8-A984-AC129EFACC38}" destId="{AC821689-4F47-4EA8-BE89-E4AF33E428ED}" srcOrd="1" destOrd="0" presId="urn:microsoft.com/office/officeart/2018/2/layout/IconVerticalSolidList"/>
    <dgm:cxn modelId="{E740EF1C-91CE-4188-B0B5-C444123C9932}" type="presParOf" srcId="{142382BB-BCFF-4BA8-A984-AC129EFACC38}" destId="{6E7269FD-D390-4F48-ABAB-56314FF8064A}" srcOrd="2" destOrd="0" presId="urn:microsoft.com/office/officeart/2018/2/layout/IconVerticalSolidList"/>
    <dgm:cxn modelId="{7EAE0A1D-0605-41CF-AF39-FBB8084C8CC7}" type="presParOf" srcId="{142382BB-BCFF-4BA8-A984-AC129EFACC38}" destId="{72C7AEE8-5709-4654-9F16-BD8C5F1048D2}" srcOrd="3" destOrd="0" presId="urn:microsoft.com/office/officeart/2018/2/layout/IconVerticalSolidList"/>
    <dgm:cxn modelId="{4F5F9586-3834-4D99-8B49-8604668F7C0D}" type="presParOf" srcId="{9A405F0B-F41A-4DD2-86A4-055AC928E68C}" destId="{09948D4B-4DE9-4720-A86D-D4A58D23DB01}" srcOrd="5" destOrd="0" presId="urn:microsoft.com/office/officeart/2018/2/layout/IconVerticalSolidList"/>
    <dgm:cxn modelId="{C29598FC-41C8-4BAC-A34D-CAA414347783}" type="presParOf" srcId="{9A405F0B-F41A-4DD2-86A4-055AC928E68C}" destId="{80EEB9DC-86F5-424C-9B60-6DECAB7B9E16}" srcOrd="6" destOrd="0" presId="urn:microsoft.com/office/officeart/2018/2/layout/IconVerticalSolidList"/>
    <dgm:cxn modelId="{1D9658CF-3747-4BA8-BE64-DAC439F8CA01}" type="presParOf" srcId="{80EEB9DC-86F5-424C-9B60-6DECAB7B9E16}" destId="{0DAFDAB1-46F8-4A87-9744-09AFAD67153A}" srcOrd="0" destOrd="0" presId="urn:microsoft.com/office/officeart/2018/2/layout/IconVerticalSolidList"/>
    <dgm:cxn modelId="{9894B148-9251-4A50-889B-D892C3AA0C30}" type="presParOf" srcId="{80EEB9DC-86F5-424C-9B60-6DECAB7B9E16}" destId="{24D34F31-087A-4D32-BE65-A3144E4552A2}" srcOrd="1" destOrd="0" presId="urn:microsoft.com/office/officeart/2018/2/layout/IconVerticalSolidList"/>
    <dgm:cxn modelId="{9D277E2C-1004-4491-8A49-0504F6AB6C58}" type="presParOf" srcId="{80EEB9DC-86F5-424C-9B60-6DECAB7B9E16}" destId="{4678DFD6-4AE5-47CC-B879-858248FAA37C}" srcOrd="2" destOrd="0" presId="urn:microsoft.com/office/officeart/2018/2/layout/IconVerticalSolidList"/>
    <dgm:cxn modelId="{68FDB70C-A365-4D57-9DA5-45B4080C7D7C}" type="presParOf" srcId="{80EEB9DC-86F5-424C-9B60-6DECAB7B9E16}" destId="{B5162C94-F1A5-4E75-8863-0886EF22619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FDAF4-0AA1-43B0-A256-DD1C2C7E2F5D}">
      <dsp:nvSpPr>
        <dsp:cNvPr id="0" name=""/>
        <dsp:cNvSpPr/>
      </dsp:nvSpPr>
      <dsp:spPr>
        <a:xfrm>
          <a:off x="0" y="1873"/>
          <a:ext cx="4885203" cy="1425059"/>
        </a:xfrm>
        <a:prstGeom prst="roundRect">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Not a long history of studying impacts – and almost never benchmarking against pre-tourism state </a:t>
          </a:r>
        </a:p>
      </dsp:txBody>
      <dsp:txXfrm>
        <a:off x="69566" y="71439"/>
        <a:ext cx="4746071" cy="1285927"/>
      </dsp:txXfrm>
    </dsp:sp>
    <dsp:sp modelId="{87543DEB-3633-44F2-B5FD-2F4FCAC26B14}">
      <dsp:nvSpPr>
        <dsp:cNvPr id="0" name=""/>
        <dsp:cNvSpPr/>
      </dsp:nvSpPr>
      <dsp:spPr>
        <a:xfrm>
          <a:off x="0" y="1487412"/>
          <a:ext cx="4885203" cy="1425059"/>
        </a:xfrm>
        <a:prstGeom prst="roundRect">
          <a:avLst/>
        </a:prstGeom>
        <a:solidFill>
          <a:schemeClr val="accent2">
            <a:hueOff val="-257180"/>
            <a:satOff val="-5305"/>
            <a:lumOff val="-4967"/>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Almost all studies focus on impacts at the destination, with little attention to other elements of the system</a:t>
          </a:r>
        </a:p>
      </dsp:txBody>
      <dsp:txXfrm>
        <a:off x="69566" y="1556978"/>
        <a:ext cx="4746071" cy="1285927"/>
      </dsp:txXfrm>
    </dsp:sp>
    <dsp:sp modelId="{35FE2423-B532-4744-8C9A-AA93CFB0FCD6}">
      <dsp:nvSpPr>
        <dsp:cNvPr id="0" name=""/>
        <dsp:cNvSpPr/>
      </dsp:nvSpPr>
      <dsp:spPr>
        <a:xfrm>
          <a:off x="0" y="2972953"/>
          <a:ext cx="4885203" cy="1425059"/>
        </a:xfrm>
        <a:prstGeom prst="roundRect">
          <a:avLst/>
        </a:prstGeom>
        <a:solidFill>
          <a:schemeClr val="accent2">
            <a:hueOff val="-514361"/>
            <a:satOff val="-10610"/>
            <a:lumOff val="-9935"/>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Difficult to disentangle the effects of tourism from the effects of human existence</a:t>
          </a:r>
        </a:p>
      </dsp:txBody>
      <dsp:txXfrm>
        <a:off x="69566" y="3042519"/>
        <a:ext cx="4746071" cy="1285927"/>
      </dsp:txXfrm>
    </dsp:sp>
    <dsp:sp modelId="{3470FC5A-42B3-49F4-8F2B-88CC19BBCB63}">
      <dsp:nvSpPr>
        <dsp:cNvPr id="0" name=""/>
        <dsp:cNvSpPr/>
      </dsp:nvSpPr>
      <dsp:spPr>
        <a:xfrm>
          <a:off x="0" y="4458493"/>
          <a:ext cx="4885203" cy="1425059"/>
        </a:xfrm>
        <a:prstGeom prst="roundRect">
          <a:avLst/>
        </a:prstGeom>
        <a:solidFill>
          <a:schemeClr val="accent2">
            <a:hueOff val="-771541"/>
            <a:satOff val="-15915"/>
            <a:lumOff val="-14902"/>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Open system – therefore tourism impacts on the environment</a:t>
          </a:r>
        </a:p>
      </dsp:txBody>
      <dsp:txXfrm>
        <a:off x="69566" y="4528059"/>
        <a:ext cx="4746071" cy="12859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EFE5DC-2A22-4375-BAF2-2E20181AAF7F}">
      <dsp:nvSpPr>
        <dsp:cNvPr id="0" name=""/>
        <dsp:cNvSpPr/>
      </dsp:nvSpPr>
      <dsp:spPr>
        <a:xfrm>
          <a:off x="0" y="1903"/>
          <a:ext cx="4885203" cy="811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F6A956-770D-4467-8286-46AF6516E6EA}">
      <dsp:nvSpPr>
        <dsp:cNvPr id="0" name=""/>
        <dsp:cNvSpPr/>
      </dsp:nvSpPr>
      <dsp:spPr>
        <a:xfrm>
          <a:off x="245405" y="184436"/>
          <a:ext cx="446191" cy="446191"/>
        </a:xfrm>
        <a:prstGeom prst="rect">
          <a:avLst/>
        </a:prstGeom>
        <a:solidFill>
          <a:schemeClr val="bg1">
            <a:hueOff val="0"/>
            <a:satOff val="0"/>
            <a:lumOff val="0"/>
            <a:alphaOff val="0"/>
          </a:schemeClr>
        </a:solidFill>
        <a:ln w="2642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0B3BD8-BD73-4915-A992-2AAE5E2B73F5}">
      <dsp:nvSpPr>
        <dsp:cNvPr id="0" name=""/>
        <dsp:cNvSpPr/>
      </dsp:nvSpPr>
      <dsp:spPr>
        <a:xfrm>
          <a:off x="937002" y="1903"/>
          <a:ext cx="3948200"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666750">
            <a:lnSpc>
              <a:spcPct val="100000"/>
            </a:lnSpc>
            <a:spcBef>
              <a:spcPct val="0"/>
            </a:spcBef>
            <a:spcAft>
              <a:spcPct val="35000"/>
            </a:spcAft>
            <a:buNone/>
          </a:pPr>
          <a:r>
            <a:rPr lang="en-US" sz="1500" kern="1200" dirty="0"/>
            <a:t>The ration of hosts to tourists</a:t>
          </a:r>
        </a:p>
      </dsp:txBody>
      <dsp:txXfrm>
        <a:off x="937002" y="1903"/>
        <a:ext cx="3948200" cy="811257"/>
      </dsp:txXfrm>
    </dsp:sp>
    <dsp:sp modelId="{B2155339-1435-4EC3-B698-C8A528880D6D}">
      <dsp:nvSpPr>
        <dsp:cNvPr id="0" name=""/>
        <dsp:cNvSpPr/>
      </dsp:nvSpPr>
      <dsp:spPr>
        <a:xfrm>
          <a:off x="0" y="1015975"/>
          <a:ext cx="4885203" cy="81125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060FB3-8E46-4F84-8010-F2A44CF620FA}">
      <dsp:nvSpPr>
        <dsp:cNvPr id="0" name=""/>
        <dsp:cNvSpPr/>
      </dsp:nvSpPr>
      <dsp:spPr>
        <a:xfrm>
          <a:off x="245405" y="1198508"/>
          <a:ext cx="446191" cy="446191"/>
        </a:xfrm>
        <a:prstGeom prst="rect">
          <a:avLst/>
        </a:prstGeom>
        <a:solidFill>
          <a:schemeClr val="bg1">
            <a:hueOff val="0"/>
            <a:satOff val="0"/>
            <a:lumOff val="0"/>
            <a:alphaOff val="0"/>
          </a:schemeClr>
        </a:solidFill>
        <a:ln w="2642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0B60CB-63D5-4AA1-A340-9D11551F48EC}">
      <dsp:nvSpPr>
        <dsp:cNvPr id="0" name=""/>
        <dsp:cNvSpPr/>
      </dsp:nvSpPr>
      <dsp:spPr>
        <a:xfrm>
          <a:off x="937002" y="1015975"/>
          <a:ext cx="3948200"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666750">
            <a:lnSpc>
              <a:spcPct val="100000"/>
            </a:lnSpc>
            <a:spcBef>
              <a:spcPct val="0"/>
            </a:spcBef>
            <a:spcAft>
              <a:spcPct val="35000"/>
            </a:spcAft>
            <a:buNone/>
          </a:pPr>
          <a:r>
            <a:rPr lang="en-US" sz="1500" kern="1200" dirty="0"/>
            <a:t>The extent of similarities between host and tourist culture and economic status</a:t>
          </a:r>
        </a:p>
      </dsp:txBody>
      <dsp:txXfrm>
        <a:off x="937002" y="1015975"/>
        <a:ext cx="3948200" cy="811257"/>
      </dsp:txXfrm>
    </dsp:sp>
    <dsp:sp modelId="{37A15DB3-011C-4BD8-AF09-EA20D3494E97}">
      <dsp:nvSpPr>
        <dsp:cNvPr id="0" name=""/>
        <dsp:cNvSpPr/>
      </dsp:nvSpPr>
      <dsp:spPr>
        <a:xfrm>
          <a:off x="0" y="2030048"/>
          <a:ext cx="4885203" cy="81125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4C2468-3A08-4E17-866D-5708CCABD700}">
      <dsp:nvSpPr>
        <dsp:cNvPr id="0" name=""/>
        <dsp:cNvSpPr/>
      </dsp:nvSpPr>
      <dsp:spPr>
        <a:xfrm>
          <a:off x="245405" y="2212581"/>
          <a:ext cx="446191" cy="446191"/>
        </a:xfrm>
        <a:prstGeom prst="rect">
          <a:avLst/>
        </a:prstGeom>
        <a:solidFill>
          <a:schemeClr val="bg1">
            <a:hueOff val="0"/>
            <a:satOff val="0"/>
            <a:lumOff val="0"/>
            <a:alphaOff val="0"/>
          </a:schemeClr>
        </a:solidFill>
        <a:ln w="2642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38EE49-B64C-4C08-9589-D5DDFE9317B2}">
      <dsp:nvSpPr>
        <dsp:cNvPr id="0" name=""/>
        <dsp:cNvSpPr/>
      </dsp:nvSpPr>
      <dsp:spPr>
        <a:xfrm>
          <a:off x="937002" y="2030048"/>
          <a:ext cx="3948200"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666750">
            <a:lnSpc>
              <a:spcPct val="100000"/>
            </a:lnSpc>
            <a:spcBef>
              <a:spcPct val="0"/>
            </a:spcBef>
            <a:spcAft>
              <a:spcPct val="35000"/>
            </a:spcAft>
            <a:buNone/>
          </a:pPr>
          <a:r>
            <a:rPr lang="en-US" sz="1500" kern="1200" dirty="0"/>
            <a:t>The socio-economic status and education levels of host communities </a:t>
          </a:r>
        </a:p>
      </dsp:txBody>
      <dsp:txXfrm>
        <a:off x="937002" y="2030048"/>
        <a:ext cx="3948200" cy="811257"/>
      </dsp:txXfrm>
    </dsp:sp>
    <dsp:sp modelId="{ECCE68C6-D937-4C67-AD69-137DE1B5061F}">
      <dsp:nvSpPr>
        <dsp:cNvPr id="0" name=""/>
        <dsp:cNvSpPr/>
      </dsp:nvSpPr>
      <dsp:spPr>
        <a:xfrm>
          <a:off x="0" y="3044120"/>
          <a:ext cx="4885203" cy="81125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F0D593-93F5-4787-B0D0-87DF6DD8800B}">
      <dsp:nvSpPr>
        <dsp:cNvPr id="0" name=""/>
        <dsp:cNvSpPr/>
      </dsp:nvSpPr>
      <dsp:spPr>
        <a:xfrm>
          <a:off x="245405" y="3226653"/>
          <a:ext cx="446191" cy="446191"/>
        </a:xfrm>
        <a:prstGeom prst="rect">
          <a:avLst/>
        </a:prstGeom>
        <a:solidFill>
          <a:schemeClr val="bg1">
            <a:hueOff val="0"/>
            <a:satOff val="0"/>
            <a:lumOff val="0"/>
            <a:alphaOff val="0"/>
          </a:schemeClr>
        </a:solidFill>
        <a:ln w="2642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0B590B-1D06-46E3-B14F-616EF39A5843}">
      <dsp:nvSpPr>
        <dsp:cNvPr id="0" name=""/>
        <dsp:cNvSpPr/>
      </dsp:nvSpPr>
      <dsp:spPr>
        <a:xfrm>
          <a:off x="937002" y="3044120"/>
          <a:ext cx="3948200"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666750">
            <a:lnSpc>
              <a:spcPct val="100000"/>
            </a:lnSpc>
            <a:spcBef>
              <a:spcPct val="0"/>
            </a:spcBef>
            <a:spcAft>
              <a:spcPct val="35000"/>
            </a:spcAft>
            <a:buNone/>
          </a:pPr>
          <a:r>
            <a:rPr lang="en-US" sz="1500" kern="1200" dirty="0"/>
            <a:t>The level of dependency on tourism </a:t>
          </a:r>
        </a:p>
      </dsp:txBody>
      <dsp:txXfrm>
        <a:off x="937002" y="3044120"/>
        <a:ext cx="3948200" cy="811257"/>
      </dsp:txXfrm>
    </dsp:sp>
    <dsp:sp modelId="{446CE216-1683-4D49-9BDD-249D97A57718}">
      <dsp:nvSpPr>
        <dsp:cNvPr id="0" name=""/>
        <dsp:cNvSpPr/>
      </dsp:nvSpPr>
      <dsp:spPr>
        <a:xfrm>
          <a:off x="0" y="4058192"/>
          <a:ext cx="4885203" cy="811257"/>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12DA9B-6BB1-4CDE-BEA6-4A4B53E799AE}">
      <dsp:nvSpPr>
        <dsp:cNvPr id="0" name=""/>
        <dsp:cNvSpPr/>
      </dsp:nvSpPr>
      <dsp:spPr>
        <a:xfrm>
          <a:off x="245405" y="4240725"/>
          <a:ext cx="446191" cy="4461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68F9BE3-E6F1-46BA-8B12-633CFAD3215C}">
      <dsp:nvSpPr>
        <dsp:cNvPr id="0" name=""/>
        <dsp:cNvSpPr/>
      </dsp:nvSpPr>
      <dsp:spPr>
        <a:xfrm>
          <a:off x="937002" y="4058192"/>
          <a:ext cx="3948200"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666750">
            <a:lnSpc>
              <a:spcPct val="100000"/>
            </a:lnSpc>
            <a:spcBef>
              <a:spcPct val="0"/>
            </a:spcBef>
            <a:spcAft>
              <a:spcPct val="35000"/>
            </a:spcAft>
            <a:buNone/>
          </a:pPr>
          <a:r>
            <a:rPr lang="en-US" sz="1500" kern="1200" dirty="0"/>
            <a:t>The level of intrusive or exclusive contact between tourists and hosts </a:t>
          </a:r>
        </a:p>
      </dsp:txBody>
      <dsp:txXfrm>
        <a:off x="937002" y="4058192"/>
        <a:ext cx="3948200" cy="811257"/>
      </dsp:txXfrm>
    </dsp:sp>
    <dsp:sp modelId="{5895E6C8-F6C7-4815-8D81-519E86F3EECE}">
      <dsp:nvSpPr>
        <dsp:cNvPr id="0" name=""/>
        <dsp:cNvSpPr/>
      </dsp:nvSpPr>
      <dsp:spPr>
        <a:xfrm>
          <a:off x="0" y="5072264"/>
          <a:ext cx="4885203" cy="81125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9F5948-E8F6-44D8-B331-80A7D546CC1E}">
      <dsp:nvSpPr>
        <dsp:cNvPr id="0" name=""/>
        <dsp:cNvSpPr/>
      </dsp:nvSpPr>
      <dsp:spPr>
        <a:xfrm>
          <a:off x="245405" y="5254797"/>
          <a:ext cx="446191" cy="446191"/>
        </a:xfrm>
        <a:prstGeom prst="rect">
          <a:avLst/>
        </a:prstGeom>
        <a:solidFill>
          <a:schemeClr val="bg1">
            <a:hueOff val="0"/>
            <a:satOff val="0"/>
            <a:lumOff val="0"/>
            <a:alphaOff val="0"/>
          </a:schemeClr>
        </a:solidFill>
        <a:ln w="2642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43A251-EF2F-43CD-8B74-C94735918089}">
      <dsp:nvSpPr>
        <dsp:cNvPr id="0" name=""/>
        <dsp:cNvSpPr/>
      </dsp:nvSpPr>
      <dsp:spPr>
        <a:xfrm>
          <a:off x="937002" y="5072264"/>
          <a:ext cx="3948200" cy="8112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858" tIns="85858" rIns="85858" bIns="85858" numCol="1" spcCol="1270" anchor="ctr" anchorCtr="0">
          <a:noAutofit/>
        </a:bodyPr>
        <a:lstStyle/>
        <a:p>
          <a:pPr marL="0" lvl="0" indent="0" algn="l" defTabSz="666750">
            <a:lnSpc>
              <a:spcPct val="100000"/>
            </a:lnSpc>
            <a:spcBef>
              <a:spcPct val="0"/>
            </a:spcBef>
            <a:spcAft>
              <a:spcPct val="35000"/>
            </a:spcAft>
            <a:buNone/>
          </a:pPr>
          <a:r>
            <a:rPr lang="en-US" sz="1500" kern="1200" dirty="0"/>
            <a:t>The political and social makeup of the host region </a:t>
          </a:r>
        </a:p>
      </dsp:txBody>
      <dsp:txXfrm>
        <a:off x="937002" y="5072264"/>
        <a:ext cx="3948200" cy="8112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CD7122-634B-4D9B-B644-D1AAC3873D46}">
      <dsp:nvSpPr>
        <dsp:cNvPr id="0" name=""/>
        <dsp:cNvSpPr/>
      </dsp:nvSpPr>
      <dsp:spPr>
        <a:xfrm>
          <a:off x="0" y="2442"/>
          <a:ext cx="48852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EE642E-F2A9-4671-98E7-A4EDBADB1EFF}">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DD56819-5E3B-4366-A31C-5067A21B4687}">
      <dsp:nvSpPr>
        <dsp:cNvPr id="0" name=""/>
        <dsp:cNvSpPr/>
      </dsp:nvSpPr>
      <dsp:spPr>
        <a:xfrm>
          <a:off x="1429899" y="2442"/>
          <a:ext cx="3455303"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666750">
            <a:lnSpc>
              <a:spcPct val="100000"/>
            </a:lnSpc>
            <a:spcBef>
              <a:spcPct val="0"/>
            </a:spcBef>
            <a:spcAft>
              <a:spcPct val="35000"/>
            </a:spcAft>
            <a:buNone/>
          </a:pPr>
          <a:r>
            <a:rPr lang="en-US" sz="1500" kern="1200"/>
            <a:t>Provides funding for maintenance</a:t>
          </a:r>
        </a:p>
      </dsp:txBody>
      <dsp:txXfrm>
        <a:off x="1429899" y="2442"/>
        <a:ext cx="3455303" cy="1238008"/>
      </dsp:txXfrm>
    </dsp:sp>
    <dsp:sp modelId="{3BF3B46C-D210-4E0F-A4CC-26C8DC97164A}">
      <dsp:nvSpPr>
        <dsp:cNvPr id="0" name=""/>
        <dsp:cNvSpPr/>
      </dsp:nvSpPr>
      <dsp:spPr>
        <a:xfrm>
          <a:off x="0" y="1549953"/>
          <a:ext cx="48852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57333D-A64B-4CDA-B90C-B52BC9B4FC9F}">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79360AC-738A-4857-ABF7-FF5C140C7089}">
      <dsp:nvSpPr>
        <dsp:cNvPr id="0" name=""/>
        <dsp:cNvSpPr/>
      </dsp:nvSpPr>
      <dsp:spPr>
        <a:xfrm>
          <a:off x="1429899" y="1549953"/>
          <a:ext cx="3455303"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666750">
            <a:lnSpc>
              <a:spcPct val="100000"/>
            </a:lnSpc>
            <a:spcBef>
              <a:spcPct val="0"/>
            </a:spcBef>
            <a:spcAft>
              <a:spcPct val="35000"/>
            </a:spcAft>
            <a:buNone/>
          </a:pPr>
          <a:r>
            <a:rPr lang="en-US" sz="1500" kern="1200"/>
            <a:t>Justifies protection of sites and species</a:t>
          </a:r>
        </a:p>
      </dsp:txBody>
      <dsp:txXfrm>
        <a:off x="1429899" y="1549953"/>
        <a:ext cx="3455303" cy="1238008"/>
      </dsp:txXfrm>
    </dsp:sp>
    <dsp:sp modelId="{389D6D24-7581-4309-ADF4-69DF283976B4}">
      <dsp:nvSpPr>
        <dsp:cNvPr id="0" name=""/>
        <dsp:cNvSpPr/>
      </dsp:nvSpPr>
      <dsp:spPr>
        <a:xfrm>
          <a:off x="0" y="3102094"/>
          <a:ext cx="48852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821689-4F47-4EA8-BE89-E4AF33E428ED}">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C7AEE8-5709-4654-9F16-BD8C5F1048D2}">
      <dsp:nvSpPr>
        <dsp:cNvPr id="0" name=""/>
        <dsp:cNvSpPr/>
      </dsp:nvSpPr>
      <dsp:spPr>
        <a:xfrm>
          <a:off x="1429899" y="3097464"/>
          <a:ext cx="3455303"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666750">
            <a:lnSpc>
              <a:spcPct val="100000"/>
            </a:lnSpc>
            <a:spcBef>
              <a:spcPct val="0"/>
            </a:spcBef>
            <a:spcAft>
              <a:spcPct val="35000"/>
            </a:spcAft>
            <a:buNone/>
          </a:pPr>
          <a:r>
            <a:rPr lang="en-US" sz="1500" kern="1200"/>
            <a:t>Awareness of nature by visitors</a:t>
          </a:r>
        </a:p>
      </dsp:txBody>
      <dsp:txXfrm>
        <a:off x="1429899" y="3097464"/>
        <a:ext cx="3455303" cy="1238008"/>
      </dsp:txXfrm>
    </dsp:sp>
    <dsp:sp modelId="{0DAFDAB1-46F8-4A87-9744-09AFAD67153A}">
      <dsp:nvSpPr>
        <dsp:cNvPr id="0" name=""/>
        <dsp:cNvSpPr/>
      </dsp:nvSpPr>
      <dsp:spPr>
        <a:xfrm>
          <a:off x="0" y="4644974"/>
          <a:ext cx="4885203" cy="123800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D34F31-087A-4D32-BE65-A3144E4552A2}">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642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162C94-F1A5-4E75-8863-0886EF226197}">
      <dsp:nvSpPr>
        <dsp:cNvPr id="0" name=""/>
        <dsp:cNvSpPr/>
      </dsp:nvSpPr>
      <dsp:spPr>
        <a:xfrm>
          <a:off x="1429899" y="4644974"/>
          <a:ext cx="3455303"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666750">
            <a:lnSpc>
              <a:spcPct val="100000"/>
            </a:lnSpc>
            <a:spcBef>
              <a:spcPct val="0"/>
            </a:spcBef>
            <a:spcAft>
              <a:spcPct val="35000"/>
            </a:spcAft>
            <a:buNone/>
          </a:pPr>
          <a:r>
            <a:rPr lang="en-US" sz="1500" kern="1200"/>
            <a:t>Provides jobs and incomes for indigenous people who often hold valuable information about the care of ecosystems </a:t>
          </a:r>
        </a:p>
      </dsp:txBody>
      <dsp:txXfrm>
        <a:off x="1429899" y="4644974"/>
        <a:ext cx="3455303" cy="123800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24ED0AA-6C8C-42E5-BBB8-FFE9CE524397}" type="datetimeFigureOut">
              <a:rPr lang="en-AU" smtClean="0"/>
              <a:t>3/08/2023</a:t>
            </a:fld>
            <a:endParaRPr lang="en-AU"/>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86A112C-3A36-4472-ABCA-4EEE55D122E4}" type="slidenum">
              <a:rPr lang="en-AU" smtClean="0"/>
              <a:t>‹#›</a:t>
            </a:fld>
            <a:endParaRPr lang="en-AU"/>
          </a:p>
        </p:txBody>
      </p:sp>
    </p:spTree>
    <p:extLst>
      <p:ext uri="{BB962C8B-B14F-4D97-AF65-F5344CB8AC3E}">
        <p14:creationId xmlns:p14="http://schemas.microsoft.com/office/powerpoint/2010/main" val="18567490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7F2517D-3D53-4D21-9302-78885830E6DE}" type="datetimeFigureOut">
              <a:rPr lang="en-AU" smtClean="0"/>
              <a:t>3/08/2023</a:t>
            </a:fld>
            <a:endParaRPr lang="en-AU"/>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344E498-E6E7-43FB-B34B-C293D5D4F816}" type="slidenum">
              <a:rPr lang="en-AU" smtClean="0"/>
              <a:t>‹#›</a:t>
            </a:fld>
            <a:endParaRPr lang="en-AU"/>
          </a:p>
        </p:txBody>
      </p:sp>
    </p:spTree>
    <p:extLst>
      <p:ext uri="{BB962C8B-B14F-4D97-AF65-F5344CB8AC3E}">
        <p14:creationId xmlns:p14="http://schemas.microsoft.com/office/powerpoint/2010/main" val="480837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EFB1FCB-D828-4079-9C7D-63D6497729A5}" type="slidenum">
              <a:rPr lang="en-AU" smtClean="0"/>
              <a:t>4</a:t>
            </a:fld>
            <a:endParaRPr lang="en-AU"/>
          </a:p>
        </p:txBody>
      </p:sp>
    </p:spTree>
    <p:extLst>
      <p:ext uri="{BB962C8B-B14F-4D97-AF65-F5344CB8AC3E}">
        <p14:creationId xmlns:p14="http://schemas.microsoft.com/office/powerpoint/2010/main" val="3658782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EFB1FCB-D828-4079-9C7D-63D6497729A5}" type="slidenum">
              <a:rPr lang="en-AU" smtClean="0"/>
              <a:t>32</a:t>
            </a:fld>
            <a:endParaRPr lang="en-AU"/>
          </a:p>
        </p:txBody>
      </p:sp>
    </p:spTree>
    <p:extLst>
      <p:ext uri="{BB962C8B-B14F-4D97-AF65-F5344CB8AC3E}">
        <p14:creationId xmlns:p14="http://schemas.microsoft.com/office/powerpoint/2010/main" val="3775783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EFB1FCB-D828-4079-9C7D-63D6497729A5}" type="slidenum">
              <a:rPr lang="en-AU" smtClean="0"/>
              <a:t>5</a:t>
            </a:fld>
            <a:endParaRPr lang="en-AU"/>
          </a:p>
        </p:txBody>
      </p:sp>
    </p:spTree>
    <p:extLst>
      <p:ext uri="{BB962C8B-B14F-4D97-AF65-F5344CB8AC3E}">
        <p14:creationId xmlns:p14="http://schemas.microsoft.com/office/powerpoint/2010/main" val="2533035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EFB1FCB-D828-4079-9C7D-63D6497729A5}" type="slidenum">
              <a:rPr lang="en-AU" smtClean="0"/>
              <a:t>10</a:t>
            </a:fld>
            <a:endParaRPr lang="en-AU"/>
          </a:p>
        </p:txBody>
      </p:sp>
    </p:spTree>
    <p:extLst>
      <p:ext uri="{BB962C8B-B14F-4D97-AF65-F5344CB8AC3E}">
        <p14:creationId xmlns:p14="http://schemas.microsoft.com/office/powerpoint/2010/main" val="3862483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EFB1FCB-D828-4079-9C7D-63D6497729A5}" type="slidenum">
              <a:rPr lang="en-AU" smtClean="0"/>
              <a:t>15</a:t>
            </a:fld>
            <a:endParaRPr lang="en-AU"/>
          </a:p>
        </p:txBody>
      </p:sp>
    </p:spTree>
    <p:extLst>
      <p:ext uri="{BB962C8B-B14F-4D97-AF65-F5344CB8AC3E}">
        <p14:creationId xmlns:p14="http://schemas.microsoft.com/office/powerpoint/2010/main" val="1951921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endParaRPr lang="en-AU"/>
          </a:p>
        </p:txBody>
      </p:sp>
    </p:spTree>
    <p:extLst>
      <p:ext uri="{BB962C8B-B14F-4D97-AF65-F5344CB8AC3E}">
        <p14:creationId xmlns:p14="http://schemas.microsoft.com/office/powerpoint/2010/main" val="2975654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buFont typeface="Arial" charset="0"/>
              <a:buNone/>
              <a:defRPr/>
            </a:pPr>
            <a:endParaRPr lang="en-US" sz="2800" dirty="0">
              <a:solidFill>
                <a:schemeClr val="accent4"/>
              </a:solidFill>
            </a:endParaRPr>
          </a:p>
          <a:p>
            <a:endParaRPr lang="en-AU" dirty="0"/>
          </a:p>
        </p:txBody>
      </p:sp>
      <p:sp>
        <p:nvSpPr>
          <p:cNvPr id="4" name="Slide Number Placeholder 3"/>
          <p:cNvSpPr>
            <a:spLocks noGrp="1"/>
          </p:cNvSpPr>
          <p:nvPr>
            <p:ph type="sldNum" sz="quarter" idx="10"/>
          </p:nvPr>
        </p:nvSpPr>
        <p:spPr/>
        <p:txBody>
          <a:bodyPr/>
          <a:lstStyle/>
          <a:p>
            <a:fld id="{5EFB1FCB-D828-4079-9C7D-63D6497729A5}" type="slidenum">
              <a:rPr lang="en-AU" smtClean="0"/>
              <a:t>23</a:t>
            </a:fld>
            <a:endParaRPr lang="en-AU"/>
          </a:p>
        </p:txBody>
      </p:sp>
    </p:spTree>
    <p:extLst>
      <p:ext uri="{BB962C8B-B14F-4D97-AF65-F5344CB8AC3E}">
        <p14:creationId xmlns:p14="http://schemas.microsoft.com/office/powerpoint/2010/main" val="2618735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EFB1FCB-D828-4079-9C7D-63D6497729A5}" type="slidenum">
              <a:rPr lang="en-AU" smtClean="0"/>
              <a:t>27</a:t>
            </a:fld>
            <a:endParaRPr lang="en-AU"/>
          </a:p>
        </p:txBody>
      </p:sp>
    </p:spTree>
    <p:extLst>
      <p:ext uri="{BB962C8B-B14F-4D97-AF65-F5344CB8AC3E}">
        <p14:creationId xmlns:p14="http://schemas.microsoft.com/office/powerpoint/2010/main" val="2016343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EFB1FCB-D828-4079-9C7D-63D6497729A5}" type="slidenum">
              <a:rPr lang="en-AU" smtClean="0"/>
              <a:t>30</a:t>
            </a:fld>
            <a:endParaRPr lang="en-AU"/>
          </a:p>
        </p:txBody>
      </p:sp>
    </p:spTree>
    <p:extLst>
      <p:ext uri="{BB962C8B-B14F-4D97-AF65-F5344CB8AC3E}">
        <p14:creationId xmlns:p14="http://schemas.microsoft.com/office/powerpoint/2010/main" val="1457728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EFB1FCB-D828-4079-9C7D-63D6497729A5}" type="slidenum">
              <a:rPr lang="en-AU" smtClean="0"/>
              <a:t>31</a:t>
            </a:fld>
            <a:endParaRPr lang="en-AU"/>
          </a:p>
        </p:txBody>
      </p:sp>
    </p:spTree>
    <p:extLst>
      <p:ext uri="{BB962C8B-B14F-4D97-AF65-F5344CB8AC3E}">
        <p14:creationId xmlns:p14="http://schemas.microsoft.com/office/powerpoint/2010/main" val="694137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a:prstGeom prst="rect">
            <a:avLst/>
          </a:prstGeo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a:prstGeom prst="rect">
            <a:avLst/>
          </a:prstGeo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C8A432C8-69A7-458B-9684-2BFA64B31948}" type="datetime2">
              <a:rPr lang="en-US" smtClean="0"/>
              <a:t>Thursday, August 3, 2023</a:t>
            </a:fld>
            <a:endParaRPr lang="en-US"/>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algn="r"/>
            <a:endParaRPr lang="en-US" dirty="0"/>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8768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8CC057FC-95B6-4D89-AFDA-ABA33EE921E5}" type="datetime2">
              <a:rPr lang="en-US" smtClean="0"/>
              <a:t>Thursday, August 3, 2023</a:t>
            </a:fld>
            <a:endParaRPr lang="en-US"/>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algn="r"/>
            <a:endParaRPr lang="en-US" dirty="0"/>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a:prstGeom prst="rect">
            <a:avLst/>
          </a:prstGeo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EC4549AC-EB31-477F-92A9-B1988E232878}" type="datetime2">
              <a:rPr lang="en-US" smtClean="0"/>
              <a:t>Thursday, August 3, 2023</a:t>
            </a:fld>
            <a:endParaRPr lang="en-US"/>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algn="r"/>
            <a:endParaRPr lang="en-US" dirty="0"/>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876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6396A3A3-94A6-4E5B-AF39-173ACA3E61CC}" type="datetime2">
              <a:rPr lang="en-US" smtClean="0"/>
              <a:t>Thursday, August 3, 2023</a:t>
            </a:fld>
            <a:endParaRPr lang="en-US"/>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algn="r"/>
            <a:endParaRPr lang="en-US" dirty="0"/>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a:prstGeom prst="rect">
            <a:avLst/>
          </a:prstGeo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a:prstGeom prst="rect">
            <a:avLst/>
          </a:prstGeo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9933D019-A32C-4EAD-B8E6-DBDA699692FD}" type="datetime2">
              <a:rPr lang="en-US" smtClean="0"/>
              <a:t>Thursday, August 3, 2023</a:t>
            </a:fld>
            <a:endParaRPr lang="en-US"/>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algn="r"/>
            <a:endParaRPr lang="en-US" dirty="0"/>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57200" y="18288"/>
            <a:ext cx="2895600" cy="329184"/>
          </a:xfrm>
          <a:prstGeom prst="rect">
            <a:avLst/>
          </a:prstGeom>
        </p:spPr>
        <p:txBody>
          <a:bodyPr/>
          <a:lstStyle/>
          <a:p>
            <a:fld id="{CCEBA98F-560C-4997-81C4-81D4D9187EAB}" type="datetime2">
              <a:rPr lang="en-US" smtClean="0"/>
              <a:t>Thursday, August 3, 2023</a:t>
            </a:fld>
            <a:endParaRPr lang="en-US"/>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pPr algn="r"/>
            <a:endParaRPr lang="en-US" dirty="0"/>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prstGeom prst="rect">
            <a:avLst/>
          </a:prstGeo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prstGeom prst="rect">
            <a:avLst/>
          </a:prstGeo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457200" y="18288"/>
            <a:ext cx="2895600" cy="329184"/>
          </a:xfrm>
          <a:prstGeom prst="rect">
            <a:avLst/>
          </a:prstGeom>
        </p:spPr>
        <p:txBody>
          <a:bodyPr/>
          <a:lstStyle/>
          <a:p>
            <a:fld id="{150972B2-CA5C-437D-87D0-8081271A9E4B}" type="datetime2">
              <a:rPr lang="en-US" smtClean="0"/>
              <a:t>Thursday, August 3, 2023</a:t>
            </a:fld>
            <a:endParaRPr lang="en-US"/>
          </a:p>
        </p:txBody>
      </p:sp>
      <p:sp>
        <p:nvSpPr>
          <p:cNvPr id="8" name="Footer Placeholder 7"/>
          <p:cNvSpPr>
            <a:spLocks noGrp="1"/>
          </p:cNvSpPr>
          <p:nvPr>
            <p:ph type="ftr" sz="quarter" idx="11"/>
          </p:nvPr>
        </p:nvSpPr>
        <p:spPr>
          <a:xfrm>
            <a:off x="3429000" y="18288"/>
            <a:ext cx="4114800" cy="329184"/>
          </a:xfrm>
          <a:prstGeom prst="rect">
            <a:avLst/>
          </a:prstGeom>
        </p:spPr>
        <p:txBody>
          <a:bodyPr/>
          <a:lstStyle/>
          <a:p>
            <a:pPr algn="r"/>
            <a:endParaRPr lang="en-US" dirty="0"/>
          </a:p>
        </p:txBody>
      </p:sp>
      <p:sp>
        <p:nvSpPr>
          <p:cNvPr id="9" name="Slide Number Placeholder 8"/>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18288"/>
            <a:ext cx="2895600" cy="329184"/>
          </a:xfrm>
          <a:prstGeom prst="rect">
            <a:avLst/>
          </a:prstGeom>
        </p:spPr>
        <p:txBody>
          <a:bodyPr/>
          <a:lstStyle/>
          <a:p>
            <a:fld id="{79CD4847-11EF-4466-A8AD-85CDB7B49118}" type="datetime2">
              <a:rPr lang="en-US" smtClean="0"/>
              <a:t>Thursday, August 3, 2023</a:t>
            </a:fld>
            <a:endParaRPr lang="en-US"/>
          </a:p>
        </p:txBody>
      </p:sp>
      <p:sp>
        <p:nvSpPr>
          <p:cNvPr id="4" name="Footer Placeholder 3"/>
          <p:cNvSpPr>
            <a:spLocks noGrp="1"/>
          </p:cNvSpPr>
          <p:nvPr>
            <p:ph type="ftr" sz="quarter" idx="11"/>
          </p:nvPr>
        </p:nvSpPr>
        <p:spPr>
          <a:xfrm>
            <a:off x="3429000" y="18288"/>
            <a:ext cx="4114800" cy="329184"/>
          </a:xfrm>
          <a:prstGeom prst="rect">
            <a:avLst/>
          </a:prstGeom>
        </p:spPr>
        <p:txBody>
          <a:bodyPr/>
          <a:lstStyle/>
          <a:p>
            <a:pPr algn="r"/>
            <a:endParaRPr lang="en-US" dirty="0"/>
          </a:p>
        </p:txBody>
      </p:sp>
      <p:sp>
        <p:nvSpPr>
          <p:cNvPr id="5" name="Slide Number Placeholder 4"/>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p>
            <a:fld id="{F168457A-3AB9-4880-8A0C-9F8524491207}" type="datetime2">
              <a:rPr lang="en-US" smtClean="0"/>
              <a:t>Thursday, August 3, 2023</a:t>
            </a:fld>
            <a:endParaRPr lang="en-US"/>
          </a:p>
        </p:txBody>
      </p:sp>
      <p:sp>
        <p:nvSpPr>
          <p:cNvPr id="3" name="Footer Placeholder 2"/>
          <p:cNvSpPr>
            <a:spLocks noGrp="1"/>
          </p:cNvSpPr>
          <p:nvPr>
            <p:ph type="ftr" sz="quarter" idx="11"/>
          </p:nvPr>
        </p:nvSpPr>
        <p:spPr>
          <a:xfrm>
            <a:off x="3429000" y="18288"/>
            <a:ext cx="4114800" cy="329184"/>
          </a:xfrm>
          <a:prstGeom prst="rect">
            <a:avLst/>
          </a:prstGeom>
        </p:spPr>
        <p:txBody>
          <a:bodyPr/>
          <a:lstStyle/>
          <a:p>
            <a:pPr algn="r"/>
            <a:endParaRPr lang="en-US" dirty="0"/>
          </a:p>
        </p:txBody>
      </p:sp>
      <p:sp>
        <p:nvSpPr>
          <p:cNvPr id="4" name="Slide Number Placeholder 3"/>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a:prstGeom prst="rect">
            <a:avLst/>
          </a:prstGeo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18288"/>
            <a:ext cx="2895600" cy="329184"/>
          </a:xfrm>
          <a:prstGeom prst="rect">
            <a:avLst/>
          </a:prstGeom>
        </p:spPr>
        <p:txBody>
          <a:bodyPr/>
          <a:lstStyle/>
          <a:p>
            <a:fld id="{3FE976D3-5B7F-4300-ABED-C91F1B2AE209}" type="datetime2">
              <a:rPr lang="en-US" smtClean="0"/>
              <a:t>Thursday, August 3, 2023</a:t>
            </a:fld>
            <a:endParaRPr lang="en-US"/>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pPr algn="r"/>
            <a:endParaRPr lang="en-US" dirty="0"/>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prstGeom prst="rect">
            <a:avLst/>
          </a:prstGeo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18288"/>
            <a:ext cx="2895600" cy="329184"/>
          </a:xfrm>
          <a:prstGeom prst="rect">
            <a:avLst/>
          </a:prstGeom>
        </p:spPr>
        <p:txBody>
          <a:bodyPr/>
          <a:lstStyle/>
          <a:p>
            <a:fld id="{EBDC1E59-17DD-41CE-97CA-624A472382D4}" type="datetime2">
              <a:rPr lang="en-US" smtClean="0"/>
              <a:t>Thursday, August 3, 2023</a:t>
            </a:fld>
            <a:endParaRPr lang="en-US"/>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pPr algn="r"/>
            <a:endParaRPr lang="en-US" dirty="0"/>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book cover with a dragonfly&#10;&#10;Description automatically generated">
            <a:extLst>
              <a:ext uri="{FF2B5EF4-FFF2-40B4-BE49-F238E27FC236}">
                <a16:creationId xmlns:a16="http://schemas.microsoft.com/office/drawing/2014/main" id="{63444ED5-CF69-158C-203E-B7F97613B91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51519" y="5992744"/>
            <a:ext cx="538893" cy="763432"/>
          </a:xfrm>
          <a:prstGeom prst="rect">
            <a:avLst/>
          </a:prstGeom>
        </p:spPr>
      </p:pic>
      <p:pic>
        <p:nvPicPr>
          <p:cNvPr id="9" name="Picture 8" descr="A logo with a letter and text&#10;&#10;Description automatically generated">
            <a:extLst>
              <a:ext uri="{FF2B5EF4-FFF2-40B4-BE49-F238E27FC236}">
                <a16:creationId xmlns:a16="http://schemas.microsoft.com/office/drawing/2014/main" id="{462A17B8-BFF6-BF3E-5BA5-2CC8BB17CA5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509401" y="6213668"/>
            <a:ext cx="478126" cy="457924"/>
          </a:xfrm>
          <a:prstGeom prst="rect">
            <a:avLst/>
          </a:prstGeom>
        </p:spPr>
      </p:pic>
      <p:sp>
        <p:nvSpPr>
          <p:cNvPr id="11" name="TextBox 12">
            <a:extLst>
              <a:ext uri="{FF2B5EF4-FFF2-40B4-BE49-F238E27FC236}">
                <a16:creationId xmlns:a16="http://schemas.microsoft.com/office/drawing/2014/main" id="{FB90EC0B-6DF0-4DC6-AE20-C6ABCAB5F564}"/>
              </a:ext>
            </a:extLst>
          </p:cNvPr>
          <p:cNvSpPr txBox="1"/>
          <p:nvPr userDrawn="1"/>
        </p:nvSpPr>
        <p:spPr>
          <a:xfrm>
            <a:off x="2555776" y="6525344"/>
            <a:ext cx="4320480" cy="2308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900" b="1" dirty="0"/>
              <a:t>© Alexandra Coghlan 2023 Introduction to Sustainable Tourism 2</a:t>
            </a:r>
            <a:r>
              <a:rPr lang="en-GB" sz="900" b="1" baseline="30000" dirty="0"/>
              <a:t>nd</a:t>
            </a:r>
            <a:r>
              <a:rPr lang="en-GB" sz="900" b="1" dirty="0"/>
              <a:t> </a:t>
            </a:r>
            <a:r>
              <a:rPr lang="en-GB" sz="900" b="1" dirty="0" err="1"/>
              <a:t>edn</a:t>
            </a:r>
            <a:endParaRPr lang="en-GB" sz="900" b="1"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2" name="Title 1"/>
          <p:cNvSpPr>
            <a:spLocks noGrp="1"/>
          </p:cNvSpPr>
          <p:nvPr>
            <p:ph type="title"/>
          </p:nvPr>
        </p:nvSpPr>
        <p:spPr>
          <a:xfrm>
            <a:off x="628650" y="4555055"/>
            <a:ext cx="5174047" cy="1723125"/>
          </a:xfrm>
        </p:spPr>
        <p:txBody>
          <a:bodyPr vert="horz" lIns="91440" tIns="45720" rIns="91440" bIns="45720" rtlCol="0" anchor="ctr">
            <a:normAutofit fontScale="90000"/>
          </a:bodyPr>
          <a:lstStyle/>
          <a:p>
            <a:pPr algn="r">
              <a:lnSpc>
                <a:spcPct val="90000"/>
              </a:lnSpc>
            </a:pPr>
            <a:r>
              <a:rPr lang="en-US" sz="4700" dirty="0">
                <a:solidFill>
                  <a:schemeClr val="tx1"/>
                </a:solidFill>
              </a:rPr>
              <a:t>IMPACTS OF </a:t>
            </a:r>
            <a:r>
              <a:rPr lang="en-US" sz="4700" kern="1200" dirty="0">
                <a:solidFill>
                  <a:schemeClr val="tx1"/>
                </a:solidFill>
                <a:latin typeface="+mj-lt"/>
                <a:ea typeface="+mj-ea"/>
                <a:cs typeface="+mj-cs"/>
              </a:rPr>
              <a:t>sustainable tourism</a:t>
            </a:r>
          </a:p>
        </p:txBody>
      </p:sp>
      <p:sp>
        <p:nvSpPr>
          <p:cNvPr id="21" name="Oval 20">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425" y="1322610"/>
            <a:ext cx="1682850" cy="168284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23" name="Oval 22">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6253" y="2707205"/>
            <a:ext cx="721796" cy="7217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25" name="Oval 24">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4374" y="2603243"/>
            <a:ext cx="220271" cy="2202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27" name="Freeform: Shape 26">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9087" y="0"/>
            <a:ext cx="4814914" cy="3429000"/>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cxnSp>
        <p:nvCxnSpPr>
          <p:cNvPr id="29" name="Straight Connector 28">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9834" y="4776880"/>
            <a:ext cx="0" cy="130302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8311896" y="6455093"/>
            <a:ext cx="274320" cy="273844"/>
          </a:xfrm>
          <a:prstGeom prst="ellipse">
            <a:avLst/>
          </a:prstGeom>
          <a:solidFill>
            <a:srgbClr val="7F7F7F"/>
          </a:solidFill>
        </p:spPr>
        <p:txBody>
          <a:bodyPr vert="horz" lIns="91440" tIns="45720" rIns="91440" bIns="45720" rtlCol="0" anchor="ctr">
            <a:normAutofit/>
          </a:bodyPr>
          <a:lstStyle/>
          <a:p>
            <a:pPr algn="ctr">
              <a:lnSpc>
                <a:spcPct val="90000"/>
              </a:lnSpc>
              <a:spcAft>
                <a:spcPts val="600"/>
              </a:spcAft>
            </a:pPr>
            <a:fld id="{0CFEC368-1D7A-4F81-ABF6-AE0E36BAF64C}" type="slidenum">
              <a:rPr lang="en-US" sz="700"/>
              <a:pPr algn="ctr">
                <a:lnSpc>
                  <a:spcPct val="90000"/>
                </a:lnSpc>
                <a:spcAft>
                  <a:spcPts val="600"/>
                </a:spcAft>
              </a:pPr>
              <a:t>1</a:t>
            </a:fld>
            <a:endParaRPr lang="en-US" sz="700"/>
          </a:p>
        </p:txBody>
      </p:sp>
      <p:sp>
        <p:nvSpPr>
          <p:cNvPr id="5" name="Rectangle 4">
            <a:extLst>
              <a:ext uri="{FF2B5EF4-FFF2-40B4-BE49-F238E27FC236}">
                <a16:creationId xmlns:a16="http://schemas.microsoft.com/office/drawing/2014/main" id="{90E5379D-69D2-4836-861E-2489CE3999A1}"/>
              </a:ext>
            </a:extLst>
          </p:cNvPr>
          <p:cNvSpPr/>
          <p:nvPr/>
        </p:nvSpPr>
        <p:spPr>
          <a:xfrm>
            <a:off x="6295675" y="4579718"/>
            <a:ext cx="2016221"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t>Lecture 5 </a:t>
            </a:r>
          </a:p>
        </p:txBody>
      </p:sp>
    </p:spTree>
    <p:extLst>
      <p:ext uri="{BB962C8B-B14F-4D97-AF65-F5344CB8AC3E}">
        <p14:creationId xmlns:p14="http://schemas.microsoft.com/office/powerpoint/2010/main" val="227667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Group working on graphs">
            <a:extLst>
              <a:ext uri="{FF2B5EF4-FFF2-40B4-BE49-F238E27FC236}">
                <a16:creationId xmlns:a16="http://schemas.microsoft.com/office/drawing/2014/main" id="{EB5C2899-5D8A-7703-E064-DB9AA29D90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0737"/>
            <a:ext cx="9144000" cy="6096526"/>
          </a:xfrm>
          <a:prstGeom prst="rect">
            <a:avLst/>
          </a:prstGeom>
        </p:spPr>
      </p:pic>
      <p:sp>
        <p:nvSpPr>
          <p:cNvPr id="137"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1" y="2463131"/>
            <a:ext cx="4512879" cy="439486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68580" tIns="34290" rIns="68580" bIns="34290" rtlCol="0" anchor="t">
            <a:normAutofit/>
          </a:bodyPr>
          <a:lstStyle/>
          <a:p>
            <a:pPr algn="ctr">
              <a:spcAft>
                <a:spcPts val="750"/>
              </a:spcAft>
              <a:buClr>
                <a:schemeClr val="tx1"/>
              </a:buClr>
              <a:buSzPct val="100000"/>
            </a:pPr>
            <a:endParaRPr lang="en-US" sz="1200" cap="all"/>
          </a:p>
        </p:txBody>
      </p:sp>
      <p:sp>
        <p:nvSpPr>
          <p:cNvPr id="15368" name="Rectangle 6"/>
          <p:cNvSpPr>
            <a:spLocks noGrp="1" noChangeArrowheads="1"/>
          </p:cNvSpPr>
          <p:nvPr>
            <p:ph type="title"/>
          </p:nvPr>
        </p:nvSpPr>
        <p:spPr>
          <a:xfrm>
            <a:off x="568370" y="3149961"/>
            <a:ext cx="3153103" cy="1007066"/>
          </a:xfrm>
        </p:spPr>
        <p:txBody>
          <a:bodyPr>
            <a:normAutofit/>
          </a:bodyPr>
          <a:lstStyle/>
          <a:p>
            <a:pPr algn="ctr" eaLnBrk="1" fontAlgn="auto" hangingPunct="1">
              <a:lnSpc>
                <a:spcPct val="90000"/>
              </a:lnSpc>
              <a:spcAft>
                <a:spcPts val="0"/>
              </a:spcAft>
              <a:defRPr/>
            </a:pPr>
            <a:r>
              <a:rPr lang="en-US" sz="3150" dirty="0"/>
              <a:t>Economic Costs</a:t>
            </a:r>
          </a:p>
        </p:txBody>
      </p:sp>
      <p:cxnSp>
        <p:nvCxnSpPr>
          <p:cNvPr id="139" name="Straight Connector 138">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5115" y="4226880"/>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8435" name="Rectangle 7"/>
          <p:cNvSpPr>
            <a:spLocks noGrp="1" noChangeArrowheads="1"/>
          </p:cNvSpPr>
          <p:nvPr>
            <p:ph idx="1"/>
          </p:nvPr>
        </p:nvSpPr>
        <p:spPr>
          <a:xfrm>
            <a:off x="430421" y="4277679"/>
            <a:ext cx="3444766" cy="1964879"/>
          </a:xfrm>
        </p:spPr>
        <p:txBody>
          <a:bodyPr anchor="ctr">
            <a:normAutofit/>
          </a:bodyPr>
          <a:lstStyle/>
          <a:p>
            <a:pPr marL="514350" indent="-446088" eaLnBrk="1" hangingPunct="1">
              <a:buSzPct val="99000"/>
              <a:buFontTx/>
              <a:buAutoNum type="arabicPeriod"/>
              <a:defRPr/>
            </a:pPr>
            <a:r>
              <a:rPr lang="en-US" sz="1575" dirty="0"/>
              <a:t>Direct costs </a:t>
            </a:r>
          </a:p>
          <a:p>
            <a:pPr marL="514350" indent="-446088" eaLnBrk="1" hangingPunct="1">
              <a:buSzPct val="99000"/>
              <a:buFontTx/>
              <a:buAutoNum type="arabicPeriod"/>
              <a:defRPr/>
            </a:pPr>
            <a:r>
              <a:rPr lang="en-US" sz="1575" dirty="0"/>
              <a:t>Indirect costs </a:t>
            </a:r>
          </a:p>
        </p:txBody>
      </p:sp>
      <p:sp>
        <p:nvSpPr>
          <p:cNvPr id="14341" name="Text Box 8"/>
          <p:cNvSpPr txBox="1">
            <a:spLocks noChangeArrowheads="1"/>
          </p:cNvSpPr>
          <p:nvPr/>
        </p:nvSpPr>
        <p:spPr bwMode="auto">
          <a:xfrm>
            <a:off x="8763000" y="66294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pPr>
            <a:fld id="{1F8D86C6-0E5B-44D8-9432-DF0E8D419B90}" type="slidenum">
              <a:rPr lang="en-US" sz="1400">
                <a:solidFill>
                  <a:schemeClr val="tx1"/>
                </a:solidFill>
                <a:latin typeface="Times New Roman" pitchFamily="18" charset="0"/>
                <a:cs typeface="Times New Roman" pitchFamily="18" charset="0"/>
                <a:sym typeface="Times New Roman" pitchFamily="18" charset="0"/>
              </a:rPr>
              <a:pPr algn="r" eaLnBrk="1" hangingPunct="1">
                <a:spcAft>
                  <a:spcPts val="600"/>
                </a:spcAft>
              </a:pPr>
              <a:t>10</a:t>
            </a:fld>
            <a:endParaRPr lang="en-US" sz="1400">
              <a:solidFill>
                <a:schemeClr val="tx1"/>
              </a:solidFill>
              <a:latin typeface="Times New Roman" pitchFamily="18" charset="0"/>
              <a:cs typeface="Times New Roman" pitchFamily="18" charset="0"/>
              <a:sym typeface="Times New Roman" pitchFamily="18" charset="0"/>
            </a:endParaRPr>
          </a:p>
        </p:txBody>
      </p:sp>
    </p:spTree>
    <p:extLst>
      <p:ext uri="{BB962C8B-B14F-4D97-AF65-F5344CB8AC3E}">
        <p14:creationId xmlns:p14="http://schemas.microsoft.com/office/powerpoint/2010/main" val="583188826"/>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5CCA4047-7C7A-4D07-9FB9-55A14ADE3EF1}"/>
              </a:ext>
            </a:extLst>
          </p:cNvPr>
          <p:cNvSpPr>
            <a:spLocks noGrp="1"/>
          </p:cNvSpPr>
          <p:nvPr>
            <p:ph type="title"/>
          </p:nvPr>
        </p:nvSpPr>
        <p:spPr>
          <a:xfrm>
            <a:off x="678657" y="2415322"/>
            <a:ext cx="2588798" cy="2399869"/>
          </a:xfrm>
        </p:spPr>
        <p:txBody>
          <a:bodyPr>
            <a:normAutofit/>
          </a:bodyPr>
          <a:lstStyle/>
          <a:p>
            <a:pPr algn="ctr"/>
            <a:r>
              <a:rPr lang="en-AU" sz="3500" dirty="0">
                <a:solidFill>
                  <a:srgbClr val="FFFFFF"/>
                </a:solidFill>
              </a:rPr>
              <a:t>Direct costs </a:t>
            </a:r>
          </a:p>
        </p:txBody>
      </p:sp>
      <p:sp>
        <p:nvSpPr>
          <p:cNvPr id="3" name="Content Placeholder 2">
            <a:extLst>
              <a:ext uri="{FF2B5EF4-FFF2-40B4-BE49-F238E27FC236}">
                <a16:creationId xmlns:a16="http://schemas.microsoft.com/office/drawing/2014/main" id="{551A5D7E-5397-4307-B899-69DC6C61F0AF}"/>
              </a:ext>
            </a:extLst>
          </p:cNvPr>
          <p:cNvSpPr>
            <a:spLocks noGrp="1"/>
          </p:cNvSpPr>
          <p:nvPr>
            <p:ph idx="1"/>
          </p:nvPr>
        </p:nvSpPr>
        <p:spPr>
          <a:xfrm>
            <a:off x="3840480" y="804672"/>
            <a:ext cx="4711446" cy="5248656"/>
          </a:xfrm>
        </p:spPr>
        <p:txBody>
          <a:bodyPr anchor="ctr">
            <a:normAutofit/>
          </a:bodyPr>
          <a:lstStyle/>
          <a:p>
            <a:r>
              <a:rPr lang="en-AU" sz="1700" dirty="0"/>
              <a:t>Destination marketing costs</a:t>
            </a:r>
          </a:p>
          <a:p>
            <a:r>
              <a:rPr lang="en-AU" sz="1700" dirty="0"/>
              <a:t>Upkeep of publicly-owned assets used by tourism, e.g. national parks </a:t>
            </a:r>
          </a:p>
          <a:p>
            <a:r>
              <a:rPr lang="en-AU" sz="1700" dirty="0"/>
              <a:t>Investment in infrastructure (roads, airports, etc)</a:t>
            </a:r>
          </a:p>
        </p:txBody>
      </p:sp>
    </p:spTree>
    <p:extLst>
      <p:ext uri="{BB962C8B-B14F-4D97-AF65-F5344CB8AC3E}">
        <p14:creationId xmlns:p14="http://schemas.microsoft.com/office/powerpoint/2010/main" val="3323316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7" name="Group 76">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78"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00" name="Group 99">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101" name="Rectangle 100">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 name="Rectangle 102">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2536" name="Rectangle 6"/>
          <p:cNvSpPr>
            <a:spLocks noGrp="1" noChangeArrowheads="1"/>
          </p:cNvSpPr>
          <p:nvPr>
            <p:ph type="title"/>
          </p:nvPr>
        </p:nvSpPr>
        <p:spPr>
          <a:xfrm>
            <a:off x="678657" y="2415322"/>
            <a:ext cx="2588798" cy="2399869"/>
          </a:xfrm>
        </p:spPr>
        <p:txBody>
          <a:bodyPr>
            <a:normAutofit/>
          </a:bodyPr>
          <a:lstStyle/>
          <a:p>
            <a:pPr algn="ctr" eaLnBrk="1" fontAlgn="auto" hangingPunct="1">
              <a:spcAft>
                <a:spcPts val="0"/>
              </a:spcAft>
              <a:defRPr/>
            </a:pPr>
            <a:r>
              <a:rPr lang="en-US" sz="3500" dirty="0">
                <a:solidFill>
                  <a:srgbClr val="FFFFFF"/>
                </a:solidFill>
              </a:rPr>
              <a:t>Indirect costs  </a:t>
            </a:r>
          </a:p>
        </p:txBody>
      </p:sp>
      <p:sp>
        <p:nvSpPr>
          <p:cNvPr id="22532" name="Slide Number Placeholder 3"/>
          <p:cNvSpPr>
            <a:spLocks noGrp="1"/>
          </p:cNvSpPr>
          <p:nvPr>
            <p:ph type="sldNum" sz="quarter" idx="12"/>
          </p:nvPr>
        </p:nvSpPr>
        <p:spPr bwMode="auto">
          <a:xfrm>
            <a:off x="7852410" y="320040"/>
            <a:ext cx="685800" cy="32004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pPr>
            <a:fld id="{ACC19338-1AF5-46BE-A49B-4FB954B11261}" type="slidenum">
              <a:rPr lang="en-US" sz="1000">
                <a:solidFill>
                  <a:schemeClr val="tx1">
                    <a:lumMod val="50000"/>
                    <a:lumOff val="50000"/>
                  </a:schemeClr>
                </a:solidFill>
                <a:latin typeface="Times New Roman" pitchFamily="18" charset="0"/>
                <a:cs typeface="Times New Roman" pitchFamily="18" charset="0"/>
                <a:sym typeface="Times New Roman" pitchFamily="18" charset="0"/>
              </a:rPr>
              <a:pPr algn="r" eaLnBrk="1" hangingPunct="1">
                <a:spcAft>
                  <a:spcPts val="600"/>
                </a:spcAft>
              </a:pPr>
              <a:t>12</a:t>
            </a:fld>
            <a:endParaRPr lang="en-US" sz="1000">
              <a:solidFill>
                <a:schemeClr val="tx1">
                  <a:lumMod val="50000"/>
                  <a:lumOff val="50000"/>
                </a:schemeClr>
              </a:solidFill>
              <a:latin typeface="Times New Roman" pitchFamily="18" charset="0"/>
              <a:cs typeface="Times New Roman" pitchFamily="18" charset="0"/>
              <a:sym typeface="Times New Roman" pitchFamily="18" charset="0"/>
            </a:endParaRPr>
          </a:p>
        </p:txBody>
      </p:sp>
      <p:sp>
        <p:nvSpPr>
          <p:cNvPr id="25603" name="Rectangle 7"/>
          <p:cNvSpPr>
            <a:spLocks noGrp="1" noChangeArrowheads="1"/>
          </p:cNvSpPr>
          <p:nvPr>
            <p:ph idx="1"/>
          </p:nvPr>
        </p:nvSpPr>
        <p:spPr>
          <a:xfrm>
            <a:off x="3840480" y="804672"/>
            <a:ext cx="4711446" cy="5248656"/>
          </a:xfrm>
        </p:spPr>
        <p:txBody>
          <a:bodyPr anchor="ctr">
            <a:normAutofit/>
          </a:bodyPr>
          <a:lstStyle/>
          <a:p>
            <a:pPr marL="68262" indent="0" eaLnBrk="1" hangingPunct="1">
              <a:lnSpc>
                <a:spcPct val="90000"/>
              </a:lnSpc>
              <a:buSzPct val="99000"/>
              <a:buFont typeface="Arial" charset="0"/>
              <a:buNone/>
              <a:defRPr/>
            </a:pPr>
            <a:r>
              <a:rPr lang="en-US" sz="1700" dirty="0">
                <a:ea typeface="Gill Sans" charset="0"/>
                <a:cs typeface="Gill Sans" charset="0"/>
                <a:sym typeface="Gill Sans" charset="0"/>
              </a:rPr>
              <a:t>1. Inflation</a:t>
            </a:r>
            <a:endParaRPr lang="en-US" sz="1700" dirty="0"/>
          </a:p>
          <a:p>
            <a:pPr marL="633413" lvl="1" indent="0" eaLnBrk="1" hangingPunct="1">
              <a:lnSpc>
                <a:spcPct val="90000"/>
              </a:lnSpc>
              <a:buFont typeface="Arial" charset="0"/>
              <a:buNone/>
              <a:defRPr/>
            </a:pPr>
            <a:r>
              <a:rPr lang="en-US" sz="1700" dirty="0">
                <a:ea typeface="Gill Sans" charset="0"/>
                <a:cs typeface="Gill Sans" charset="0"/>
                <a:sym typeface="Gill Sans" charset="0"/>
              </a:rPr>
              <a:t>Inflationary effect on local community (e.g. land, property &amp; goods</a:t>
            </a:r>
          </a:p>
          <a:p>
            <a:pPr marL="68262" indent="0" eaLnBrk="1" hangingPunct="1">
              <a:lnSpc>
                <a:spcPct val="90000"/>
              </a:lnSpc>
              <a:buSzPct val="99000"/>
              <a:buFont typeface="Arial" charset="0"/>
              <a:buNone/>
              <a:defRPr/>
            </a:pPr>
            <a:r>
              <a:rPr lang="en-US" sz="1700" dirty="0">
                <a:ea typeface="Gill Sans" charset="0"/>
                <a:cs typeface="Gill Sans" charset="0"/>
                <a:sym typeface="Gill Sans" charset="0"/>
              </a:rPr>
              <a:t>2. Opportunity cost</a:t>
            </a:r>
            <a:endParaRPr lang="en-US" sz="1700" dirty="0"/>
          </a:p>
          <a:p>
            <a:pPr marL="548640" lvl="2" indent="0" eaLnBrk="1" hangingPunct="1">
              <a:lnSpc>
                <a:spcPct val="90000"/>
              </a:lnSpc>
              <a:buNone/>
              <a:defRPr/>
            </a:pPr>
            <a:r>
              <a:rPr lang="en-US" sz="1700" dirty="0">
                <a:ea typeface="Gill Sans" charset="0"/>
                <a:cs typeface="Gill Sans" charset="0"/>
                <a:sym typeface="Gill Sans" charset="0"/>
              </a:rPr>
              <a:t>Forgo effort, time and expenditure into other industries</a:t>
            </a:r>
            <a:endParaRPr lang="en-US" sz="1700" dirty="0"/>
          </a:p>
          <a:p>
            <a:pPr marL="548640" lvl="2" indent="0" eaLnBrk="1" hangingPunct="1">
              <a:lnSpc>
                <a:spcPct val="90000"/>
              </a:lnSpc>
              <a:buNone/>
              <a:defRPr/>
            </a:pPr>
            <a:r>
              <a:rPr lang="en-US" sz="1700" dirty="0">
                <a:ea typeface="Gill Sans" charset="0"/>
                <a:cs typeface="Gill Sans" charset="0"/>
                <a:sym typeface="Gill Sans" charset="0"/>
              </a:rPr>
              <a:t>Tourism competes for resources with other industries</a:t>
            </a:r>
          </a:p>
          <a:p>
            <a:pPr marL="514350" indent="-446088">
              <a:lnSpc>
                <a:spcPct val="90000"/>
              </a:lnSpc>
              <a:buClr>
                <a:schemeClr val="accent4"/>
              </a:buClr>
              <a:buSzPct val="99000"/>
              <a:buFontTx/>
              <a:buAutoNum type="arabicPeriod" startAt="3"/>
              <a:defRPr/>
            </a:pPr>
            <a:r>
              <a:rPr lang="en-US" sz="1700" dirty="0"/>
              <a:t>Dependency</a:t>
            </a:r>
          </a:p>
          <a:p>
            <a:pPr marL="534988" lvl="1" indent="0">
              <a:lnSpc>
                <a:spcPct val="90000"/>
              </a:lnSpc>
              <a:buClr>
                <a:schemeClr val="accent4"/>
              </a:buClr>
              <a:buNone/>
              <a:defRPr/>
            </a:pPr>
            <a:r>
              <a:rPr lang="en-US" sz="1700" dirty="0"/>
              <a:t>Heavy reliance on a single industry</a:t>
            </a:r>
          </a:p>
          <a:p>
            <a:pPr marL="514350" indent="-446088">
              <a:lnSpc>
                <a:spcPct val="90000"/>
              </a:lnSpc>
              <a:buClr>
                <a:schemeClr val="accent4"/>
              </a:buClr>
              <a:buSzPct val="99000"/>
              <a:buFontTx/>
              <a:buAutoNum type="arabicPeriod" startAt="3"/>
              <a:defRPr/>
            </a:pPr>
            <a:r>
              <a:rPr lang="en-US" sz="1700" dirty="0"/>
              <a:t>Seasonality</a:t>
            </a:r>
          </a:p>
          <a:p>
            <a:pPr marL="68262" indent="0">
              <a:lnSpc>
                <a:spcPct val="90000"/>
              </a:lnSpc>
              <a:buSzPct val="99000"/>
              <a:buNone/>
              <a:defRPr/>
            </a:pPr>
            <a:r>
              <a:rPr lang="en-US" sz="1700" dirty="0"/>
              <a:t>5. Income and employment</a:t>
            </a:r>
          </a:p>
          <a:p>
            <a:pPr marL="534988" lvl="1" indent="0">
              <a:lnSpc>
                <a:spcPct val="90000"/>
              </a:lnSpc>
              <a:buNone/>
              <a:defRPr/>
            </a:pPr>
            <a:r>
              <a:rPr lang="en-US" sz="1700" dirty="0"/>
              <a:t>Less prestigious jobs to locals</a:t>
            </a:r>
          </a:p>
          <a:p>
            <a:pPr marL="68262" indent="0">
              <a:lnSpc>
                <a:spcPct val="90000"/>
              </a:lnSpc>
              <a:buSzPct val="99000"/>
              <a:buNone/>
              <a:defRPr/>
            </a:pPr>
            <a:r>
              <a:rPr lang="en-US" sz="1700" dirty="0"/>
              <a:t>6. Leakage</a:t>
            </a:r>
          </a:p>
          <a:p>
            <a:pPr marL="534988" lvl="1" indent="0">
              <a:lnSpc>
                <a:spcPct val="90000"/>
              </a:lnSpc>
              <a:buNone/>
              <a:defRPr/>
            </a:pPr>
            <a:r>
              <a:rPr lang="en-US" sz="1700" dirty="0"/>
              <a:t>Foreign exchange generated by tourism activity may not actually benefit the economy of the destination</a:t>
            </a:r>
          </a:p>
          <a:p>
            <a:pPr marL="548640" lvl="2" indent="0" eaLnBrk="1" hangingPunct="1">
              <a:lnSpc>
                <a:spcPct val="90000"/>
              </a:lnSpc>
              <a:buNone/>
              <a:defRPr/>
            </a:pPr>
            <a:endParaRPr lang="en-US" sz="1700" dirty="0">
              <a:sym typeface="Gill Sans" charset="0"/>
            </a:endParaRPr>
          </a:p>
        </p:txBody>
      </p:sp>
      <p:sp>
        <p:nvSpPr>
          <p:cNvPr id="22533" name="Text Box 8"/>
          <p:cNvSpPr txBox="1">
            <a:spLocks noChangeArrowheads="1"/>
          </p:cNvSpPr>
          <p:nvPr/>
        </p:nvSpPr>
        <p:spPr bwMode="auto">
          <a:xfrm>
            <a:off x="8763000" y="66294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pPr>
            <a:fld id="{04A9F77B-E59B-4AFA-950A-5046EBE49E3A}" type="slidenum">
              <a:rPr lang="en-US" sz="1400">
                <a:solidFill>
                  <a:schemeClr val="tx1"/>
                </a:solidFill>
                <a:latin typeface="Times New Roman" pitchFamily="18" charset="0"/>
                <a:cs typeface="Times New Roman" pitchFamily="18" charset="0"/>
                <a:sym typeface="Times New Roman" pitchFamily="18" charset="0"/>
              </a:rPr>
              <a:pPr algn="r" eaLnBrk="1" hangingPunct="1">
                <a:spcAft>
                  <a:spcPts val="600"/>
                </a:spcAft>
              </a:pPr>
              <a:t>12</a:t>
            </a:fld>
            <a:endParaRPr lang="en-US" sz="1400">
              <a:solidFill>
                <a:schemeClr val="tx1"/>
              </a:solidFill>
              <a:latin typeface="Times New Roman" pitchFamily="18" charset="0"/>
              <a:cs typeface="Times New Roman" pitchFamily="18" charset="0"/>
              <a:sym typeface="Times New Roman" pitchFamily="18" charset="0"/>
            </a:endParaRPr>
          </a:p>
        </p:txBody>
      </p:sp>
    </p:spTree>
    <p:extLst>
      <p:ext uri="{BB962C8B-B14F-4D97-AF65-F5344CB8AC3E}">
        <p14:creationId xmlns:p14="http://schemas.microsoft.com/office/powerpoint/2010/main" val="2963620413"/>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7" name="Group 76">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78"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00" name="Group 99">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101" name="Rectangle 100">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 name="Rectangle 102">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5608" name="Rectangle 6"/>
          <p:cNvSpPr>
            <a:spLocks noGrp="1" noChangeArrowheads="1"/>
          </p:cNvSpPr>
          <p:nvPr>
            <p:ph type="title"/>
          </p:nvPr>
        </p:nvSpPr>
        <p:spPr>
          <a:xfrm>
            <a:off x="678657" y="2415322"/>
            <a:ext cx="2588798" cy="2399869"/>
          </a:xfrm>
        </p:spPr>
        <p:txBody>
          <a:bodyPr>
            <a:normAutofit/>
          </a:bodyPr>
          <a:lstStyle/>
          <a:p>
            <a:pPr algn="ctr" eaLnBrk="1" fontAlgn="auto" hangingPunct="1">
              <a:spcAft>
                <a:spcPts val="0"/>
              </a:spcAft>
              <a:defRPr/>
            </a:pPr>
            <a:r>
              <a:rPr lang="en-US" sz="3500" dirty="0">
                <a:solidFill>
                  <a:srgbClr val="FFFFFF"/>
                </a:solidFill>
              </a:rPr>
              <a:t>Indirect Costs – Continued</a:t>
            </a:r>
          </a:p>
        </p:txBody>
      </p:sp>
      <p:sp>
        <p:nvSpPr>
          <p:cNvPr id="25604" name="Slide Number Placeholder 3"/>
          <p:cNvSpPr>
            <a:spLocks noGrp="1"/>
          </p:cNvSpPr>
          <p:nvPr>
            <p:ph type="sldNum" sz="quarter" idx="12"/>
          </p:nvPr>
        </p:nvSpPr>
        <p:spPr bwMode="auto">
          <a:xfrm>
            <a:off x="7852410" y="320040"/>
            <a:ext cx="685800" cy="32004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pPr>
            <a:fld id="{1A1B0097-3F86-4D22-91B3-1DDF13708148}" type="slidenum">
              <a:rPr lang="en-US" sz="1000">
                <a:solidFill>
                  <a:schemeClr val="tx1">
                    <a:lumMod val="50000"/>
                    <a:lumOff val="50000"/>
                  </a:schemeClr>
                </a:solidFill>
                <a:latin typeface="Times New Roman" pitchFamily="18" charset="0"/>
                <a:cs typeface="Times New Roman" pitchFamily="18" charset="0"/>
                <a:sym typeface="Times New Roman" pitchFamily="18" charset="0"/>
              </a:rPr>
              <a:pPr algn="r" eaLnBrk="1" hangingPunct="1">
                <a:spcAft>
                  <a:spcPts val="600"/>
                </a:spcAft>
              </a:pPr>
              <a:t>13</a:t>
            </a:fld>
            <a:endParaRPr lang="en-US" sz="1000">
              <a:solidFill>
                <a:schemeClr val="tx1">
                  <a:lumMod val="50000"/>
                  <a:lumOff val="50000"/>
                </a:schemeClr>
              </a:solidFill>
              <a:latin typeface="Times New Roman" pitchFamily="18" charset="0"/>
              <a:cs typeface="Times New Roman" pitchFamily="18" charset="0"/>
              <a:sym typeface="Times New Roman" pitchFamily="18" charset="0"/>
            </a:endParaRPr>
          </a:p>
        </p:txBody>
      </p:sp>
      <p:sp>
        <p:nvSpPr>
          <p:cNvPr id="28675" name="Rectangle 7"/>
          <p:cNvSpPr>
            <a:spLocks noGrp="1" noChangeArrowheads="1"/>
          </p:cNvSpPr>
          <p:nvPr>
            <p:ph idx="1"/>
          </p:nvPr>
        </p:nvSpPr>
        <p:spPr>
          <a:xfrm>
            <a:off x="3690797" y="565150"/>
            <a:ext cx="4711446" cy="5248656"/>
          </a:xfrm>
        </p:spPr>
        <p:txBody>
          <a:bodyPr anchor="ctr">
            <a:normAutofit/>
          </a:bodyPr>
          <a:lstStyle/>
          <a:p>
            <a:pPr marL="0" indent="0" eaLnBrk="1" hangingPunct="1">
              <a:buFont typeface="Arial" charset="0"/>
              <a:buNone/>
              <a:defRPr/>
            </a:pPr>
            <a:r>
              <a:rPr lang="en-US" sz="1700" dirty="0"/>
              <a:t>Leakage</a:t>
            </a:r>
          </a:p>
          <a:p>
            <a:pPr lvl="1" eaLnBrk="1" hangingPunct="1">
              <a:buFont typeface="Arial" charset="0"/>
              <a:buChar char="•"/>
              <a:defRPr/>
            </a:pPr>
            <a:r>
              <a:rPr lang="en-US" sz="1700" dirty="0"/>
              <a:t>Foreign exchange generated by tourism activity may not actually benefit the economy of the destination, particularly where accommodation, travel and tour organizations etc. are owned by forest investors and therefore much of the revenue leaves the destination region </a:t>
            </a:r>
          </a:p>
        </p:txBody>
      </p:sp>
      <p:sp>
        <p:nvSpPr>
          <p:cNvPr id="25605" name="Text Box 8"/>
          <p:cNvSpPr txBox="1">
            <a:spLocks noChangeArrowheads="1"/>
          </p:cNvSpPr>
          <p:nvPr/>
        </p:nvSpPr>
        <p:spPr bwMode="auto">
          <a:xfrm>
            <a:off x="8763000" y="66294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pPr>
            <a:fld id="{E8BB5D74-F6ED-4826-B86B-21BCE6B09077}" type="slidenum">
              <a:rPr lang="en-US" sz="1400">
                <a:solidFill>
                  <a:schemeClr val="tx1"/>
                </a:solidFill>
                <a:latin typeface="Times New Roman" pitchFamily="18" charset="0"/>
                <a:cs typeface="Times New Roman" pitchFamily="18" charset="0"/>
                <a:sym typeface="Times New Roman" pitchFamily="18" charset="0"/>
              </a:rPr>
              <a:pPr algn="r" eaLnBrk="1" hangingPunct="1">
                <a:spcAft>
                  <a:spcPts val="600"/>
                </a:spcAft>
              </a:pPr>
              <a:t>13</a:t>
            </a:fld>
            <a:endParaRPr lang="en-US" sz="1400">
              <a:solidFill>
                <a:schemeClr val="tx1"/>
              </a:solidFill>
              <a:latin typeface="Times New Roman" pitchFamily="18" charset="0"/>
              <a:cs typeface="Times New Roman" pitchFamily="18" charset="0"/>
              <a:sym typeface="Times New Roman" pitchFamily="18" charset="0"/>
            </a:endParaRPr>
          </a:p>
        </p:txBody>
      </p:sp>
    </p:spTree>
    <p:extLst>
      <p:ext uri="{BB962C8B-B14F-4D97-AF65-F5344CB8AC3E}">
        <p14:creationId xmlns:p14="http://schemas.microsoft.com/office/powerpoint/2010/main" val="3402792657"/>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51C22E6-B1AC-46E3-B785-29B88A70840C}"/>
              </a:ext>
            </a:extLst>
          </p:cNvPr>
          <p:cNvSpPr>
            <a:spLocks noGrp="1"/>
          </p:cNvSpPr>
          <p:nvPr>
            <p:ph type="title"/>
          </p:nvPr>
        </p:nvSpPr>
        <p:spPr>
          <a:xfrm>
            <a:off x="2284026" y="2043663"/>
            <a:ext cx="4578895" cy="2031055"/>
          </a:xfrm>
        </p:spPr>
        <p:txBody>
          <a:bodyPr vert="horz" lIns="91440" tIns="45720" rIns="91440" bIns="45720" rtlCol="0" anchor="b">
            <a:normAutofit fontScale="90000"/>
          </a:bodyPr>
          <a:lstStyle/>
          <a:p>
            <a:pPr algn="ctr">
              <a:lnSpc>
                <a:spcPct val="90000"/>
              </a:lnSpc>
            </a:pPr>
            <a:r>
              <a:rPr lang="en-US" sz="6000" kern="1200" dirty="0">
                <a:solidFill>
                  <a:srgbClr val="FFFFFF"/>
                </a:solidFill>
                <a:latin typeface="+mj-lt"/>
                <a:ea typeface="+mj-ea"/>
                <a:cs typeface="+mj-cs"/>
              </a:rPr>
              <a:t>SOCIO-CULTURAL IMPACTS </a:t>
            </a:r>
          </a:p>
        </p:txBody>
      </p:sp>
    </p:spTree>
    <p:extLst>
      <p:ext uri="{BB962C8B-B14F-4D97-AF65-F5344CB8AC3E}">
        <p14:creationId xmlns:p14="http://schemas.microsoft.com/office/powerpoint/2010/main" val="3808612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Freeform: Shape 76">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968" name="Rectangle 6"/>
          <p:cNvSpPr>
            <a:spLocks noGrp="1" noChangeArrowheads="1"/>
          </p:cNvSpPr>
          <p:nvPr>
            <p:ph type="title"/>
          </p:nvPr>
        </p:nvSpPr>
        <p:spPr>
          <a:xfrm>
            <a:off x="647271" y="1012004"/>
            <a:ext cx="2562119" cy="4795408"/>
          </a:xfrm>
        </p:spPr>
        <p:txBody>
          <a:bodyPr>
            <a:normAutofit/>
          </a:bodyPr>
          <a:lstStyle/>
          <a:p>
            <a:pPr eaLnBrk="1" fontAlgn="auto" hangingPunct="1">
              <a:spcAft>
                <a:spcPts val="0"/>
              </a:spcAft>
              <a:defRPr/>
            </a:pPr>
            <a:r>
              <a:rPr lang="en-US" sz="2800" dirty="0">
                <a:solidFill>
                  <a:srgbClr val="FFFFFF"/>
                </a:solidFill>
              </a:rPr>
              <a:t>The extent and nature  of socio-cultural impacts depend on 6 factors </a:t>
            </a:r>
          </a:p>
        </p:txBody>
      </p:sp>
      <p:sp>
        <p:nvSpPr>
          <p:cNvPr id="41988" name="Slide Number Placeholder 3"/>
          <p:cNvSpPr>
            <a:spLocks noGrp="1"/>
          </p:cNvSpPr>
          <p:nvPr>
            <p:ph type="sldNum" sz="quarter" idx="12"/>
          </p:nvPr>
        </p:nvSpPr>
        <p:spPr bwMode="auto">
          <a:xfrm>
            <a:off x="8044665" y="6356350"/>
            <a:ext cx="47068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pPr>
            <a:fld id="{8FA9E857-3BE6-4DB1-869F-8A11BCF00D01}" type="slidenum">
              <a:rPr lang="en-US" sz="1000">
                <a:solidFill>
                  <a:prstClr val="black">
                    <a:tint val="75000"/>
                  </a:prstClr>
                </a:solidFill>
                <a:latin typeface="Times New Roman" pitchFamily="18" charset="0"/>
                <a:cs typeface="Times New Roman" pitchFamily="18" charset="0"/>
                <a:sym typeface="Times New Roman" pitchFamily="18" charset="0"/>
              </a:rPr>
              <a:pPr algn="r" eaLnBrk="1" hangingPunct="1">
                <a:spcAft>
                  <a:spcPts val="600"/>
                </a:spcAft>
              </a:pPr>
              <a:t>15</a:t>
            </a:fld>
            <a:endParaRPr lang="en-US" sz="1000">
              <a:solidFill>
                <a:prstClr val="black">
                  <a:tint val="75000"/>
                </a:prstClr>
              </a:solidFill>
              <a:latin typeface="Times New Roman" pitchFamily="18" charset="0"/>
              <a:cs typeface="Times New Roman" pitchFamily="18" charset="0"/>
              <a:sym typeface="Times New Roman" pitchFamily="18" charset="0"/>
            </a:endParaRPr>
          </a:p>
        </p:txBody>
      </p:sp>
      <p:sp>
        <p:nvSpPr>
          <p:cNvPr id="41989" name="Text Box 8"/>
          <p:cNvSpPr txBox="1">
            <a:spLocks noChangeArrowheads="1"/>
          </p:cNvSpPr>
          <p:nvPr/>
        </p:nvSpPr>
        <p:spPr bwMode="auto">
          <a:xfrm>
            <a:off x="8763000" y="66294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pPr>
            <a:fld id="{7D8662E6-D339-4320-9C64-DC28A8391606}" type="slidenum">
              <a:rPr lang="en-US" sz="1400">
                <a:solidFill>
                  <a:schemeClr val="tx1"/>
                </a:solidFill>
                <a:latin typeface="Times New Roman" pitchFamily="18" charset="0"/>
                <a:cs typeface="Times New Roman" pitchFamily="18" charset="0"/>
                <a:sym typeface="Times New Roman" pitchFamily="18" charset="0"/>
              </a:rPr>
              <a:pPr algn="r" eaLnBrk="1" hangingPunct="1">
                <a:spcAft>
                  <a:spcPts val="600"/>
                </a:spcAft>
              </a:pPr>
              <a:t>15</a:t>
            </a:fld>
            <a:endParaRPr lang="en-US" sz="1400">
              <a:solidFill>
                <a:schemeClr val="tx1"/>
              </a:solidFill>
              <a:latin typeface="Times New Roman" pitchFamily="18" charset="0"/>
              <a:cs typeface="Times New Roman" pitchFamily="18" charset="0"/>
              <a:sym typeface="Times New Roman" pitchFamily="18" charset="0"/>
            </a:endParaRPr>
          </a:p>
        </p:txBody>
      </p:sp>
      <p:graphicFrame>
        <p:nvGraphicFramePr>
          <p:cNvPr id="44037" name="Rectangle 7">
            <a:extLst>
              <a:ext uri="{FF2B5EF4-FFF2-40B4-BE49-F238E27FC236}">
                <a16:creationId xmlns:a16="http://schemas.microsoft.com/office/drawing/2014/main" id="{570ECC73-1011-4424-88BB-E771AED999DB}"/>
              </a:ext>
            </a:extLst>
          </p:cNvPr>
          <p:cNvGraphicFramePr>
            <a:graphicFrameLocks noGrp="1"/>
          </p:cNvGraphicFramePr>
          <p:nvPr>
            <p:ph idx="1"/>
            <p:extLst>
              <p:ext uri="{D42A27DB-BD31-4B8C-83A1-F6EECF244321}">
                <p14:modId xmlns:p14="http://schemas.microsoft.com/office/powerpoint/2010/main" val="1383899084"/>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8517518"/>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04" name="Rectangle 6"/>
          <p:cNvSpPr>
            <a:spLocks noGrp="1" noChangeArrowheads="1"/>
          </p:cNvSpPr>
          <p:nvPr>
            <p:ph type="title"/>
          </p:nvPr>
        </p:nvSpPr>
        <p:spPr>
          <a:xfrm>
            <a:off x="628650" y="963877"/>
            <a:ext cx="2620771" cy="4930246"/>
          </a:xfrm>
        </p:spPr>
        <p:txBody>
          <a:bodyPr>
            <a:normAutofit/>
          </a:bodyPr>
          <a:lstStyle/>
          <a:p>
            <a:pPr algn="r" eaLnBrk="1" fontAlgn="auto" hangingPunct="1">
              <a:spcAft>
                <a:spcPts val="0"/>
              </a:spcAft>
              <a:defRPr/>
            </a:pPr>
            <a:r>
              <a:rPr lang="en-US" dirty="0">
                <a:solidFill>
                  <a:schemeClr val="accent1"/>
                </a:solidFill>
                <a:latin typeface="+mn-lt"/>
                <a:cs typeface="Times New Roman" pitchFamily="18" charset="0"/>
                <a:sym typeface="Times New Roman" pitchFamily="18" charset="0"/>
              </a:rPr>
              <a:t>Social &amp; Cultural impacts</a:t>
            </a:r>
            <a:endParaRPr lang="en-US" dirty="0">
              <a:solidFill>
                <a:schemeClr val="accent1"/>
              </a:solidFill>
              <a:latin typeface="+mn-lt"/>
              <a:ea typeface="ヒラギノ明朝 ProN W3" charset="0"/>
              <a:cs typeface="ヒラギノ明朝 ProN W3" charset="0"/>
              <a:sym typeface="Times New Roman" pitchFamily="18" charset="0"/>
            </a:endParaRPr>
          </a:p>
        </p:txBody>
      </p:sp>
      <p:cxnSp>
        <p:nvCxnSpPr>
          <p:cNvPr id="76" name="Straight Connector 75">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2771" name="Rectangle 7"/>
          <p:cNvSpPr>
            <a:spLocks noGrp="1" noChangeArrowheads="1"/>
          </p:cNvSpPr>
          <p:nvPr>
            <p:ph idx="1"/>
          </p:nvPr>
        </p:nvSpPr>
        <p:spPr>
          <a:xfrm>
            <a:off x="3732023" y="963877"/>
            <a:ext cx="4783327" cy="4930246"/>
          </a:xfrm>
        </p:spPr>
        <p:txBody>
          <a:bodyPr anchor="ctr">
            <a:normAutofit lnSpcReduction="10000"/>
          </a:bodyPr>
          <a:lstStyle/>
          <a:p>
            <a:pPr marL="0" indent="0" eaLnBrk="1" hangingPunct="1">
              <a:lnSpc>
                <a:spcPct val="90000"/>
              </a:lnSpc>
              <a:buFont typeface="Arial" charset="0"/>
              <a:buNone/>
              <a:defRPr/>
            </a:pPr>
            <a:r>
              <a:rPr lang="en-US" sz="1600" dirty="0"/>
              <a:t>Two main arguments:</a:t>
            </a:r>
          </a:p>
          <a:p>
            <a:pPr marL="0" indent="0" eaLnBrk="1" hangingPunct="1">
              <a:lnSpc>
                <a:spcPct val="90000"/>
              </a:lnSpc>
              <a:buFont typeface="Arial" charset="0"/>
              <a:buNone/>
              <a:defRPr/>
            </a:pPr>
            <a:endParaRPr lang="en-US" sz="1600" dirty="0"/>
          </a:p>
          <a:p>
            <a:pPr marL="365125" lvl="1" indent="-280988" eaLnBrk="1" hangingPunct="1">
              <a:lnSpc>
                <a:spcPct val="90000"/>
              </a:lnSpc>
              <a:buClr>
                <a:schemeClr val="accent4"/>
              </a:buClr>
              <a:buSzPct val="99000"/>
              <a:buFontTx/>
              <a:buAutoNum type="arabicPeriod"/>
              <a:defRPr/>
            </a:pPr>
            <a:r>
              <a:rPr lang="en-US" sz="1600" dirty="0"/>
              <a:t>Tourism results in the transformation of cultural events into commercialized products or spectacles which are devoid of all meaning. Culture may be trivialized by tourism in an attempts to make it a product for tourists to consume –   </a:t>
            </a:r>
          </a:p>
          <a:p>
            <a:pPr marL="84137" lvl="1" indent="0" eaLnBrk="1" hangingPunct="1">
              <a:lnSpc>
                <a:spcPct val="90000"/>
              </a:lnSpc>
              <a:buSzPct val="99000"/>
              <a:buNone/>
              <a:defRPr/>
            </a:pPr>
            <a:endParaRPr lang="en-US" sz="1600" dirty="0"/>
          </a:p>
          <a:p>
            <a:pPr marL="84137" lvl="1" indent="0" eaLnBrk="1" hangingPunct="1">
              <a:lnSpc>
                <a:spcPct val="90000"/>
              </a:lnSpc>
              <a:buSzPct val="99000"/>
              <a:buNone/>
              <a:defRPr/>
            </a:pPr>
            <a:r>
              <a:rPr lang="en-US" sz="1600" dirty="0"/>
              <a:t>      cultural commodification</a:t>
            </a:r>
          </a:p>
          <a:p>
            <a:pPr marL="468313" lvl="1" indent="0" eaLnBrk="1" hangingPunct="1">
              <a:lnSpc>
                <a:spcPct val="90000"/>
              </a:lnSpc>
              <a:buSzPct val="99000"/>
              <a:buNone/>
              <a:defRPr/>
            </a:pPr>
            <a:endParaRPr lang="en-US" sz="1600" dirty="0"/>
          </a:p>
          <a:p>
            <a:pPr marL="0" lvl="1" indent="0" eaLnBrk="1" hangingPunct="1">
              <a:lnSpc>
                <a:spcPct val="90000"/>
              </a:lnSpc>
              <a:buSzPct val="99000"/>
              <a:buNone/>
              <a:defRPr/>
            </a:pPr>
            <a:r>
              <a:rPr lang="en-US" sz="1600" i="1" dirty="0"/>
              <a:t>Vs</a:t>
            </a:r>
          </a:p>
          <a:p>
            <a:pPr marL="468313" lvl="1" indent="0" eaLnBrk="1" hangingPunct="1">
              <a:lnSpc>
                <a:spcPct val="90000"/>
              </a:lnSpc>
              <a:buSzPct val="99000"/>
              <a:buNone/>
              <a:defRPr/>
            </a:pPr>
            <a:r>
              <a:rPr lang="en-US" sz="1600" dirty="0"/>
              <a:t> </a:t>
            </a:r>
          </a:p>
          <a:p>
            <a:pPr marL="365125" lvl="1" indent="-280988">
              <a:lnSpc>
                <a:spcPct val="90000"/>
              </a:lnSpc>
              <a:buNone/>
              <a:defRPr/>
            </a:pPr>
            <a:r>
              <a:rPr lang="en-US" sz="1600" dirty="0"/>
              <a:t>2. Tourism results in the protection and revitalization of traditional cultural practices by providing financial support and engendering community pride. This is seen as positively contributing to the goals of sustainable tourism – </a:t>
            </a:r>
          </a:p>
          <a:p>
            <a:pPr marL="365125" lvl="1" indent="-280988">
              <a:lnSpc>
                <a:spcPct val="90000"/>
              </a:lnSpc>
              <a:buNone/>
              <a:defRPr/>
            </a:pPr>
            <a:endParaRPr lang="en-US" sz="1600" dirty="0"/>
          </a:p>
          <a:p>
            <a:pPr marL="365125" lvl="1" indent="-280988">
              <a:lnSpc>
                <a:spcPct val="90000"/>
              </a:lnSpc>
              <a:buNone/>
              <a:defRPr/>
            </a:pPr>
            <a:r>
              <a:rPr lang="en-US" sz="1600" dirty="0"/>
              <a:t>      cultural preservation </a:t>
            </a:r>
          </a:p>
          <a:p>
            <a:pPr marL="468313" lvl="1" indent="0" eaLnBrk="1" hangingPunct="1">
              <a:lnSpc>
                <a:spcPct val="90000"/>
              </a:lnSpc>
              <a:buSzPct val="99000"/>
              <a:buNone/>
              <a:defRPr/>
            </a:pPr>
            <a:endParaRPr lang="en-US" sz="1600" dirty="0"/>
          </a:p>
        </p:txBody>
      </p:sp>
      <p:sp>
        <p:nvSpPr>
          <p:cNvPr id="29701" name="Text Box 8"/>
          <p:cNvSpPr txBox="1">
            <a:spLocks noChangeArrowheads="1"/>
          </p:cNvSpPr>
          <p:nvPr/>
        </p:nvSpPr>
        <p:spPr bwMode="auto">
          <a:xfrm>
            <a:off x="8763000" y="66294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pPr>
            <a:fld id="{9A99886F-F672-42DD-BFCD-C4E06F88CEB1}" type="slidenum">
              <a:rPr lang="en-US" sz="1400">
                <a:solidFill>
                  <a:schemeClr val="tx1"/>
                </a:solidFill>
                <a:latin typeface="Times New Roman" pitchFamily="18" charset="0"/>
                <a:cs typeface="Times New Roman" pitchFamily="18" charset="0"/>
                <a:sym typeface="Times New Roman" pitchFamily="18" charset="0"/>
              </a:rPr>
              <a:pPr algn="r" eaLnBrk="1" hangingPunct="1">
                <a:spcAft>
                  <a:spcPts val="600"/>
                </a:spcAft>
              </a:pPr>
              <a:t>16</a:t>
            </a:fld>
            <a:endParaRPr lang="en-US" sz="1400">
              <a:solidFill>
                <a:schemeClr val="tx1"/>
              </a:solidFill>
              <a:latin typeface="Times New Roman" pitchFamily="18" charset="0"/>
              <a:cs typeface="Times New Roman" pitchFamily="18" charset="0"/>
              <a:sym typeface="Times New Roman" pitchFamily="18" charset="0"/>
            </a:endParaRPr>
          </a:p>
        </p:txBody>
      </p:sp>
    </p:spTree>
    <p:extLst>
      <p:ext uri="{BB962C8B-B14F-4D97-AF65-F5344CB8AC3E}">
        <p14:creationId xmlns:p14="http://schemas.microsoft.com/office/powerpoint/2010/main" val="2502814270"/>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erson wearing a kimono">
            <a:extLst>
              <a:ext uri="{FF2B5EF4-FFF2-40B4-BE49-F238E27FC236}">
                <a16:creationId xmlns:a16="http://schemas.microsoft.com/office/drawing/2014/main" id="{F3225F3A-4478-6885-A7C4-ACEAAA9FAD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00"/>
            <a:ext cx="9144000" cy="6477000"/>
          </a:xfrm>
          <a:prstGeom prst="rect">
            <a:avLst/>
          </a:prstGeom>
        </p:spPr>
      </p:pic>
      <p:sp>
        <p:nvSpPr>
          <p:cNvPr id="206"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882442" y="2714171"/>
            <a:ext cx="4261558" cy="415011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68580" tIns="34290" rIns="68580" bIns="34290" rtlCol="0" anchor="t">
            <a:normAutofit/>
          </a:bodyPr>
          <a:lstStyle/>
          <a:p>
            <a:pPr algn="ctr">
              <a:spcAft>
                <a:spcPts val="750"/>
              </a:spcAft>
              <a:buClr>
                <a:schemeClr val="tx1"/>
              </a:buClr>
              <a:buSzPct val="100000"/>
            </a:pPr>
            <a:endParaRPr lang="en-US" sz="1200" cap="all"/>
          </a:p>
        </p:txBody>
      </p:sp>
      <p:sp>
        <p:nvSpPr>
          <p:cNvPr id="31753" name="Rectangle 7"/>
          <p:cNvSpPr>
            <a:spLocks noGrp="1" noChangeArrowheads="1"/>
          </p:cNvSpPr>
          <p:nvPr>
            <p:ph type="title"/>
          </p:nvPr>
        </p:nvSpPr>
        <p:spPr>
          <a:xfrm>
            <a:off x="5306708" y="3734093"/>
            <a:ext cx="3709553" cy="1375542"/>
          </a:xfrm>
        </p:spPr>
        <p:txBody>
          <a:bodyPr vert="horz" lIns="91440" tIns="45720" rIns="91440" bIns="45720" rtlCol="0" anchor="b">
            <a:normAutofit/>
          </a:bodyPr>
          <a:lstStyle/>
          <a:p>
            <a:pPr algn="ctr">
              <a:lnSpc>
                <a:spcPct val="90000"/>
              </a:lnSpc>
              <a:defRPr/>
            </a:pPr>
            <a:r>
              <a:rPr lang="en-US" sz="3000" kern="1200" dirty="0">
                <a:solidFill>
                  <a:schemeClr val="tx1"/>
                </a:solidFill>
                <a:latin typeface="+mj-lt"/>
                <a:ea typeface="+mj-ea"/>
                <a:cs typeface="+mj-cs"/>
                <a:sym typeface="Arial" charset="0"/>
              </a:rPr>
              <a:t>Socio-Cultural costs</a:t>
            </a:r>
          </a:p>
        </p:txBody>
      </p:sp>
      <p:sp>
        <p:nvSpPr>
          <p:cNvPr id="28675" name="Text Placeholder 1"/>
          <p:cNvSpPr>
            <a:spLocks noGrp="1"/>
          </p:cNvSpPr>
          <p:nvPr>
            <p:ph type="body" idx="1"/>
          </p:nvPr>
        </p:nvSpPr>
        <p:spPr>
          <a:xfrm>
            <a:off x="5537637" y="5243376"/>
            <a:ext cx="3247697" cy="1036704"/>
          </a:xfrm>
        </p:spPr>
        <p:txBody>
          <a:bodyPr vert="horz" lIns="91440" tIns="45720" rIns="91440" bIns="45720" rtlCol="0">
            <a:noAutofit/>
          </a:bodyPr>
          <a:lstStyle/>
          <a:p>
            <a:pPr algn="ctr">
              <a:lnSpc>
                <a:spcPct val="90000"/>
              </a:lnSpc>
              <a:spcBef>
                <a:spcPts val="1000"/>
              </a:spcBef>
            </a:pPr>
            <a:r>
              <a:rPr lang="en-US" sz="1200" kern="1200" dirty="0">
                <a:solidFill>
                  <a:schemeClr val="tx1"/>
                </a:solidFill>
                <a:latin typeface="+mn-lt"/>
                <a:ea typeface="+mn-ea"/>
                <a:cs typeface="+mn-cs"/>
              </a:rPr>
              <a:t>Commodification and loss of authenticity </a:t>
            </a:r>
          </a:p>
          <a:p>
            <a:pPr algn="ctr">
              <a:lnSpc>
                <a:spcPct val="90000"/>
              </a:lnSpc>
              <a:spcBef>
                <a:spcPts val="1000"/>
              </a:spcBef>
            </a:pPr>
            <a:r>
              <a:rPr lang="en-US" sz="1200" dirty="0" err="1">
                <a:solidFill>
                  <a:schemeClr val="tx1"/>
                </a:solidFill>
              </a:rPr>
              <a:t>Doxey’s</a:t>
            </a:r>
            <a:r>
              <a:rPr lang="en-US" sz="1200" dirty="0">
                <a:solidFill>
                  <a:schemeClr val="tx1"/>
                </a:solidFill>
              </a:rPr>
              <a:t> Irritation index </a:t>
            </a:r>
          </a:p>
          <a:p>
            <a:pPr algn="ctr">
              <a:lnSpc>
                <a:spcPct val="90000"/>
              </a:lnSpc>
              <a:spcBef>
                <a:spcPts val="1000"/>
              </a:spcBef>
            </a:pPr>
            <a:r>
              <a:rPr lang="en-US" sz="1200" kern="1200" dirty="0">
                <a:solidFill>
                  <a:schemeClr val="tx1"/>
                </a:solidFill>
                <a:latin typeface="+mn-lt"/>
                <a:ea typeface="+mn-ea"/>
                <a:cs typeface="+mn-cs"/>
              </a:rPr>
              <a:t>Crime</a:t>
            </a:r>
          </a:p>
          <a:p>
            <a:pPr algn="ctr">
              <a:lnSpc>
                <a:spcPct val="90000"/>
              </a:lnSpc>
              <a:spcBef>
                <a:spcPts val="1000"/>
              </a:spcBef>
            </a:pPr>
            <a:r>
              <a:rPr lang="en-US" sz="1200" kern="1200" dirty="0">
                <a:solidFill>
                  <a:schemeClr val="tx1"/>
                </a:solidFill>
                <a:latin typeface="+mn-lt"/>
                <a:ea typeface="+mn-ea"/>
                <a:cs typeface="+mn-cs"/>
              </a:rPr>
              <a:t>Servility theory </a:t>
            </a:r>
          </a:p>
          <a:p>
            <a:pPr algn="ctr">
              <a:lnSpc>
                <a:spcPct val="90000"/>
              </a:lnSpc>
              <a:spcBef>
                <a:spcPts val="1000"/>
              </a:spcBef>
            </a:pPr>
            <a:r>
              <a:rPr lang="en-US" sz="1200" kern="1200" dirty="0">
                <a:solidFill>
                  <a:schemeClr val="tx1"/>
                </a:solidFill>
                <a:latin typeface="+mn-lt"/>
                <a:ea typeface="+mn-ea"/>
                <a:cs typeface="+mn-cs"/>
              </a:rPr>
              <a:t>Demonstration effect  </a:t>
            </a:r>
          </a:p>
        </p:txBody>
      </p:sp>
      <p:cxnSp>
        <p:nvCxnSpPr>
          <p:cNvPr id="208" name="Straight Connector 207">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10703" y="5154215"/>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3235567"/>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0" name="Rectangle 199">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02" name="Group 201">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203"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4"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5"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6"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7"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8"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9"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0"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1"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2"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3"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4"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5"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6"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7"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8"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9"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20"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1"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2"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3"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5" name="Group 224">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226" name="Rectangle 225">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7"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8" name="Rectangle 227">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5848" name="Rectangle 6"/>
          <p:cNvSpPr>
            <a:spLocks noGrp="1" noChangeArrowheads="1"/>
          </p:cNvSpPr>
          <p:nvPr>
            <p:ph type="title"/>
          </p:nvPr>
        </p:nvSpPr>
        <p:spPr>
          <a:xfrm>
            <a:off x="678657" y="2415322"/>
            <a:ext cx="2588798" cy="2399869"/>
          </a:xfrm>
        </p:spPr>
        <p:txBody>
          <a:bodyPr>
            <a:normAutofit/>
          </a:bodyPr>
          <a:lstStyle/>
          <a:p>
            <a:pPr algn="ctr" eaLnBrk="1" fontAlgn="auto" hangingPunct="1">
              <a:spcAft>
                <a:spcPts val="0"/>
              </a:spcAft>
              <a:defRPr/>
            </a:pPr>
            <a:r>
              <a:rPr lang="en-US" sz="3400" dirty="0">
                <a:solidFill>
                  <a:srgbClr val="FFFFFF"/>
                </a:solidFill>
              </a:rPr>
              <a:t>Authenticity</a:t>
            </a:r>
            <a:br>
              <a:rPr lang="en-US" sz="3400" dirty="0">
                <a:solidFill>
                  <a:srgbClr val="FFFFFF"/>
                </a:solidFill>
              </a:rPr>
            </a:br>
            <a:r>
              <a:rPr lang="en-US" sz="3400" dirty="0">
                <a:solidFill>
                  <a:srgbClr val="FFFFFF"/>
                </a:solidFill>
              </a:rPr>
              <a:t>&amp; </a:t>
            </a:r>
            <a:r>
              <a:rPr lang="en-US" sz="2450" dirty="0">
                <a:solidFill>
                  <a:srgbClr val="FFFFFF"/>
                </a:solidFill>
              </a:rPr>
              <a:t>Commodification</a:t>
            </a:r>
            <a:r>
              <a:rPr lang="en-US" sz="3400" dirty="0">
                <a:solidFill>
                  <a:srgbClr val="FFFFFF"/>
                </a:solidFill>
              </a:rPr>
              <a:t>  </a:t>
            </a:r>
          </a:p>
        </p:txBody>
      </p:sp>
      <p:sp>
        <p:nvSpPr>
          <p:cNvPr id="36868" name="Slide Number Placeholder 3"/>
          <p:cNvSpPr>
            <a:spLocks noGrp="1"/>
          </p:cNvSpPr>
          <p:nvPr>
            <p:ph type="sldNum" sz="quarter" idx="12"/>
          </p:nvPr>
        </p:nvSpPr>
        <p:spPr bwMode="auto">
          <a:xfrm>
            <a:off x="7852410" y="320040"/>
            <a:ext cx="685800" cy="32004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pPr>
            <a:fld id="{114E6133-92E9-4CFB-9C76-ED76852AA70B}" type="slidenum">
              <a:rPr lang="en-US" sz="1000">
                <a:solidFill>
                  <a:schemeClr val="tx1">
                    <a:lumMod val="50000"/>
                    <a:lumOff val="50000"/>
                  </a:schemeClr>
                </a:solidFill>
                <a:latin typeface="Times New Roman" pitchFamily="18" charset="0"/>
                <a:cs typeface="Times New Roman" pitchFamily="18" charset="0"/>
                <a:sym typeface="Times New Roman" pitchFamily="18" charset="0"/>
              </a:rPr>
              <a:pPr algn="r" eaLnBrk="1" hangingPunct="1">
                <a:spcAft>
                  <a:spcPts val="600"/>
                </a:spcAft>
              </a:pPr>
              <a:t>18</a:t>
            </a:fld>
            <a:endParaRPr lang="en-US" sz="1000">
              <a:solidFill>
                <a:schemeClr val="tx1">
                  <a:lumMod val="50000"/>
                  <a:lumOff val="50000"/>
                </a:schemeClr>
              </a:solidFill>
              <a:latin typeface="Times New Roman" pitchFamily="18" charset="0"/>
              <a:cs typeface="Times New Roman" pitchFamily="18" charset="0"/>
              <a:sym typeface="Times New Roman" pitchFamily="18" charset="0"/>
            </a:endParaRPr>
          </a:p>
        </p:txBody>
      </p:sp>
      <p:sp>
        <p:nvSpPr>
          <p:cNvPr id="38915" name="Rectangle 7"/>
          <p:cNvSpPr>
            <a:spLocks noGrp="1" noChangeArrowheads="1"/>
          </p:cNvSpPr>
          <p:nvPr>
            <p:ph idx="1"/>
          </p:nvPr>
        </p:nvSpPr>
        <p:spPr>
          <a:xfrm>
            <a:off x="3766390" y="1371652"/>
            <a:ext cx="4922520" cy="5248656"/>
          </a:xfrm>
        </p:spPr>
        <p:txBody>
          <a:bodyPr anchor="ctr">
            <a:normAutofit/>
          </a:bodyPr>
          <a:lstStyle/>
          <a:p>
            <a:pPr eaLnBrk="1" hangingPunct="1">
              <a:buFont typeface="Arial" charset="0"/>
              <a:buChar char="•"/>
              <a:defRPr/>
            </a:pPr>
            <a:r>
              <a:rPr lang="en-US" sz="1700" dirty="0"/>
              <a:t>Both tourists and hosts have roles to play in tourism, and these can vary between authentic and contrived </a:t>
            </a:r>
          </a:p>
          <a:p>
            <a:pPr eaLnBrk="1" hangingPunct="1">
              <a:buFont typeface="Arial" charset="0"/>
              <a:buChar char="•"/>
              <a:defRPr/>
            </a:pPr>
            <a:endParaRPr lang="en-US" sz="1700" dirty="0"/>
          </a:p>
          <a:p>
            <a:pPr eaLnBrk="1" hangingPunct="1">
              <a:buFont typeface="Arial" charset="0"/>
              <a:buChar char="•"/>
              <a:defRPr/>
            </a:pPr>
            <a:r>
              <a:rPr lang="en-US" sz="1700" dirty="0"/>
              <a:t>Frontstage and backstage</a:t>
            </a:r>
          </a:p>
          <a:p>
            <a:pPr lvl="1" eaLnBrk="1" hangingPunct="1">
              <a:buFont typeface="Arial" charset="0"/>
              <a:buChar char="•"/>
              <a:defRPr/>
            </a:pPr>
            <a:r>
              <a:rPr lang="en-US" sz="1700" dirty="0"/>
              <a:t>Host community recognizes areas within the destination that are for tourism purposes and places where they perform authentic cultural performances away from the tourists</a:t>
            </a:r>
          </a:p>
          <a:p>
            <a:pPr lvl="1" eaLnBrk="1" hangingPunct="1">
              <a:buFont typeface="Arial" charset="0"/>
              <a:buChar char="•"/>
              <a:defRPr/>
            </a:pPr>
            <a:endParaRPr lang="en-US" sz="1700" dirty="0"/>
          </a:p>
          <a:p>
            <a:pPr>
              <a:buFont typeface="Arial" charset="0"/>
              <a:buChar char="•"/>
              <a:defRPr/>
            </a:pPr>
            <a:r>
              <a:rPr lang="en-US" sz="1700" dirty="0"/>
              <a:t>Authenticity and/commodification can also apply to objects/events/performances: </a:t>
            </a:r>
          </a:p>
          <a:p>
            <a:pPr lvl="1">
              <a:buFont typeface="Arial" charset="0"/>
              <a:buChar char="•"/>
              <a:defRPr/>
            </a:pPr>
            <a:r>
              <a:rPr lang="en-US" sz="1700" dirty="0"/>
              <a:t>Aesthetic, practical, uniformity and quality commodification (e.g. a cultural object changed to be easier to pack). </a:t>
            </a:r>
          </a:p>
          <a:p>
            <a:pPr marL="0" lvl="1" indent="0">
              <a:buNone/>
              <a:defRPr/>
            </a:pPr>
            <a:r>
              <a:rPr lang="en-US" sz="1700" dirty="0"/>
              <a:t> </a:t>
            </a:r>
          </a:p>
          <a:p>
            <a:pPr lvl="1" indent="-457200" eaLnBrk="1" hangingPunct="1">
              <a:buFont typeface="Arial" charset="0"/>
              <a:buChar char="•"/>
              <a:defRPr/>
            </a:pPr>
            <a:endParaRPr lang="en-US" sz="1700" dirty="0"/>
          </a:p>
        </p:txBody>
      </p:sp>
      <p:sp>
        <p:nvSpPr>
          <p:cNvPr id="36869" name="Text Box 8"/>
          <p:cNvSpPr txBox="1">
            <a:spLocks noChangeArrowheads="1"/>
          </p:cNvSpPr>
          <p:nvPr/>
        </p:nvSpPr>
        <p:spPr bwMode="auto">
          <a:xfrm>
            <a:off x="8763000" y="66294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pPr>
            <a:fld id="{D819A0D6-FCF4-4D3F-AE2E-23EE71DB9A22}" type="slidenum">
              <a:rPr lang="en-US" sz="1400">
                <a:solidFill>
                  <a:schemeClr val="tx1"/>
                </a:solidFill>
                <a:latin typeface="Times New Roman" pitchFamily="18" charset="0"/>
                <a:cs typeface="Times New Roman" pitchFamily="18" charset="0"/>
                <a:sym typeface="Times New Roman" pitchFamily="18" charset="0"/>
              </a:rPr>
              <a:pPr algn="r" eaLnBrk="1" hangingPunct="1">
                <a:spcAft>
                  <a:spcPts val="600"/>
                </a:spcAft>
              </a:pPr>
              <a:t>18</a:t>
            </a:fld>
            <a:endParaRPr lang="en-US" sz="1400">
              <a:solidFill>
                <a:schemeClr val="tx1"/>
              </a:solidFill>
              <a:latin typeface="Times New Roman" pitchFamily="18" charset="0"/>
              <a:cs typeface="Times New Roman" pitchFamily="18" charset="0"/>
              <a:sym typeface="Times New Roman" pitchFamily="18" charset="0"/>
            </a:endParaRPr>
          </a:p>
        </p:txBody>
      </p:sp>
    </p:spTree>
    <p:extLst>
      <p:ext uri="{BB962C8B-B14F-4D97-AF65-F5344CB8AC3E}">
        <p14:creationId xmlns:p14="http://schemas.microsoft.com/office/powerpoint/2010/main" val="2676378214"/>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0" name="Rectangle 199">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02" name="Group 201">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203"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4"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5"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6"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7"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8"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09"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0"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1"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2"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3"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4"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5"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6"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7"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8"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9"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20"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1"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2"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3"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5" name="Group 224">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226" name="Rectangle 225">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7"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8" name="Rectangle 227">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5848" name="Rectangle 6"/>
          <p:cNvSpPr>
            <a:spLocks noGrp="1" noChangeArrowheads="1"/>
          </p:cNvSpPr>
          <p:nvPr>
            <p:ph type="title"/>
          </p:nvPr>
        </p:nvSpPr>
        <p:spPr>
          <a:xfrm>
            <a:off x="678657" y="2415322"/>
            <a:ext cx="2588798" cy="2399869"/>
          </a:xfrm>
        </p:spPr>
        <p:txBody>
          <a:bodyPr>
            <a:normAutofit/>
          </a:bodyPr>
          <a:lstStyle/>
          <a:p>
            <a:pPr algn="ctr" eaLnBrk="1" fontAlgn="auto" hangingPunct="1">
              <a:spcAft>
                <a:spcPts val="0"/>
              </a:spcAft>
              <a:defRPr/>
            </a:pPr>
            <a:r>
              <a:rPr lang="en-US" sz="2800" dirty="0">
                <a:solidFill>
                  <a:srgbClr val="FFFFFF"/>
                </a:solidFill>
              </a:rPr>
              <a:t>Servility theory &amp; demonstration effect </a:t>
            </a:r>
          </a:p>
        </p:txBody>
      </p:sp>
      <p:sp>
        <p:nvSpPr>
          <p:cNvPr id="36868" name="Slide Number Placeholder 3"/>
          <p:cNvSpPr>
            <a:spLocks noGrp="1"/>
          </p:cNvSpPr>
          <p:nvPr>
            <p:ph type="sldNum" sz="quarter" idx="12"/>
          </p:nvPr>
        </p:nvSpPr>
        <p:spPr bwMode="auto">
          <a:xfrm>
            <a:off x="7852410" y="320040"/>
            <a:ext cx="685800" cy="32004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pPr>
            <a:fld id="{114E6133-92E9-4CFB-9C76-ED76852AA70B}" type="slidenum">
              <a:rPr lang="en-US" sz="1000">
                <a:solidFill>
                  <a:schemeClr val="tx1">
                    <a:lumMod val="50000"/>
                    <a:lumOff val="50000"/>
                  </a:schemeClr>
                </a:solidFill>
                <a:latin typeface="Times New Roman" pitchFamily="18" charset="0"/>
                <a:cs typeface="Times New Roman" pitchFamily="18" charset="0"/>
                <a:sym typeface="Times New Roman" pitchFamily="18" charset="0"/>
              </a:rPr>
              <a:pPr algn="r" eaLnBrk="1" hangingPunct="1">
                <a:spcAft>
                  <a:spcPts val="600"/>
                </a:spcAft>
              </a:pPr>
              <a:t>19</a:t>
            </a:fld>
            <a:endParaRPr lang="en-US" sz="1000">
              <a:solidFill>
                <a:schemeClr val="tx1">
                  <a:lumMod val="50000"/>
                  <a:lumOff val="50000"/>
                </a:schemeClr>
              </a:solidFill>
              <a:latin typeface="Times New Roman" pitchFamily="18" charset="0"/>
              <a:cs typeface="Times New Roman" pitchFamily="18" charset="0"/>
              <a:sym typeface="Times New Roman" pitchFamily="18" charset="0"/>
            </a:endParaRPr>
          </a:p>
        </p:txBody>
      </p:sp>
      <p:sp>
        <p:nvSpPr>
          <p:cNvPr id="38915" name="Rectangle 7"/>
          <p:cNvSpPr>
            <a:spLocks noGrp="1" noChangeArrowheads="1"/>
          </p:cNvSpPr>
          <p:nvPr>
            <p:ph idx="1"/>
          </p:nvPr>
        </p:nvSpPr>
        <p:spPr>
          <a:xfrm>
            <a:off x="3840480" y="804672"/>
            <a:ext cx="4711446" cy="5248656"/>
          </a:xfrm>
        </p:spPr>
        <p:txBody>
          <a:bodyPr anchor="ctr">
            <a:normAutofit/>
          </a:bodyPr>
          <a:lstStyle/>
          <a:p>
            <a:pPr eaLnBrk="1" hangingPunct="1">
              <a:buFont typeface="Arial" charset="0"/>
              <a:buChar char="•"/>
              <a:defRPr/>
            </a:pPr>
            <a:r>
              <a:rPr lang="en-US" sz="1700" dirty="0"/>
              <a:t>Servility Theory</a:t>
            </a:r>
          </a:p>
          <a:p>
            <a:pPr lvl="1" eaLnBrk="1" hangingPunct="1">
              <a:buFont typeface="Arial" charset="0"/>
              <a:buChar char="•"/>
              <a:defRPr/>
            </a:pPr>
            <a:r>
              <a:rPr lang="en-US" sz="1700" dirty="0"/>
              <a:t>Involves the presentation and exploitation of the people themselves as a commodity, as demonstrated in advertisements and imagery that degrade and stereotype local people</a:t>
            </a:r>
          </a:p>
          <a:p>
            <a:pPr lvl="1" eaLnBrk="1" hangingPunct="1">
              <a:buFont typeface="Arial" charset="0"/>
              <a:buChar char="•"/>
              <a:defRPr/>
            </a:pPr>
            <a:endParaRPr lang="en-US" sz="1700" dirty="0"/>
          </a:p>
          <a:p>
            <a:pPr marL="68262" indent="0">
              <a:buSzPct val="99000"/>
              <a:buNone/>
              <a:defRPr/>
            </a:pPr>
            <a:r>
              <a:rPr lang="en-US" sz="1700" dirty="0"/>
              <a:t>The Demonstration effect</a:t>
            </a:r>
          </a:p>
          <a:p>
            <a:pPr lvl="1">
              <a:buFont typeface="Arial" charset="0"/>
              <a:buChar char="•"/>
              <a:defRPr/>
            </a:pPr>
            <a:r>
              <a:rPr lang="en-US" sz="1700" dirty="0"/>
              <a:t>Local people try to imitate tourist lifestyles</a:t>
            </a:r>
          </a:p>
          <a:p>
            <a:pPr lvl="1">
              <a:buFont typeface="Arial" charset="0"/>
              <a:buChar char="•"/>
              <a:defRPr/>
            </a:pPr>
            <a:r>
              <a:rPr lang="en-US" sz="1700" dirty="0"/>
              <a:t>Locals may resort to crime to achieve this lifestyle</a:t>
            </a:r>
          </a:p>
          <a:p>
            <a:pPr lvl="1" eaLnBrk="1" hangingPunct="1">
              <a:buFont typeface="Arial" charset="0"/>
              <a:buChar char="•"/>
              <a:defRPr/>
            </a:pPr>
            <a:endParaRPr lang="en-US" sz="1700" dirty="0"/>
          </a:p>
        </p:txBody>
      </p:sp>
      <p:sp>
        <p:nvSpPr>
          <p:cNvPr id="36869" name="Text Box 8"/>
          <p:cNvSpPr txBox="1">
            <a:spLocks noChangeArrowheads="1"/>
          </p:cNvSpPr>
          <p:nvPr/>
        </p:nvSpPr>
        <p:spPr bwMode="auto">
          <a:xfrm>
            <a:off x="8763000" y="66294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pPr>
            <a:fld id="{D819A0D6-FCF4-4D3F-AE2E-23EE71DB9A22}" type="slidenum">
              <a:rPr lang="en-US" sz="1400">
                <a:solidFill>
                  <a:schemeClr val="tx1"/>
                </a:solidFill>
                <a:latin typeface="Times New Roman" pitchFamily="18" charset="0"/>
                <a:cs typeface="Times New Roman" pitchFamily="18" charset="0"/>
                <a:sym typeface="Times New Roman" pitchFamily="18" charset="0"/>
              </a:rPr>
              <a:pPr algn="r" eaLnBrk="1" hangingPunct="1">
                <a:spcAft>
                  <a:spcPts val="600"/>
                </a:spcAft>
              </a:pPr>
              <a:t>19</a:t>
            </a:fld>
            <a:endParaRPr lang="en-US" sz="1400">
              <a:solidFill>
                <a:schemeClr val="tx1"/>
              </a:solidFill>
              <a:latin typeface="Times New Roman" pitchFamily="18" charset="0"/>
              <a:cs typeface="Times New Roman" pitchFamily="18" charset="0"/>
              <a:sym typeface="Times New Roman" pitchFamily="18" charset="0"/>
            </a:endParaRPr>
          </a:p>
        </p:txBody>
      </p:sp>
    </p:spTree>
    <p:extLst>
      <p:ext uri="{BB962C8B-B14F-4D97-AF65-F5344CB8AC3E}">
        <p14:creationId xmlns:p14="http://schemas.microsoft.com/office/powerpoint/2010/main" val="2387337537"/>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4D4E56-BE7F-426E-9059-7E36A08A4D47}"/>
              </a:ext>
            </a:extLst>
          </p:cNvPr>
          <p:cNvSpPr>
            <a:spLocks noGrp="1"/>
          </p:cNvSpPr>
          <p:nvPr>
            <p:ph type="title"/>
          </p:nvPr>
        </p:nvSpPr>
        <p:spPr>
          <a:xfrm>
            <a:off x="491490" y="365125"/>
            <a:ext cx="3840085" cy="1692794"/>
          </a:xfrm>
        </p:spPr>
        <p:txBody>
          <a:bodyPr>
            <a:normAutofit/>
          </a:bodyPr>
          <a:lstStyle/>
          <a:p>
            <a:r>
              <a:rPr lang="en-AU" dirty="0"/>
              <a:t>Tourism impacts </a:t>
            </a:r>
          </a:p>
        </p:txBody>
      </p:sp>
      <p:cxnSp>
        <p:nvCxnSpPr>
          <p:cNvPr id="81" name="Straight Arrow Connector 8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274" name="Rectangle 8"/>
          <p:cNvSpPr>
            <a:spLocks noGrp="1" noChangeArrowheads="1"/>
          </p:cNvSpPr>
          <p:nvPr>
            <p:ph idx="1"/>
          </p:nvPr>
        </p:nvSpPr>
        <p:spPr>
          <a:xfrm>
            <a:off x="491490" y="2575034"/>
            <a:ext cx="3840085" cy="3462228"/>
          </a:xfrm>
        </p:spPr>
        <p:txBody>
          <a:bodyPr>
            <a:normAutofit/>
          </a:bodyPr>
          <a:lstStyle/>
          <a:p>
            <a:pPr eaLnBrk="1" hangingPunct="1">
              <a:buFont typeface="Arial" charset="0"/>
              <a:buChar char="•"/>
              <a:defRPr/>
            </a:pPr>
            <a:r>
              <a:rPr lang="en-US" sz="1600"/>
              <a:t>Economic Impacts</a:t>
            </a:r>
          </a:p>
          <a:p>
            <a:pPr lvl="1" eaLnBrk="1" hangingPunct="1">
              <a:buFont typeface="Arial" charset="0"/>
              <a:buChar char="•"/>
              <a:defRPr/>
            </a:pPr>
            <a:r>
              <a:rPr lang="en-US" sz="1600"/>
              <a:t>Benefits</a:t>
            </a:r>
          </a:p>
          <a:p>
            <a:pPr lvl="1" eaLnBrk="1" hangingPunct="1">
              <a:buFont typeface="Arial" charset="0"/>
              <a:buChar char="•"/>
              <a:defRPr/>
            </a:pPr>
            <a:r>
              <a:rPr lang="en-US" sz="1600"/>
              <a:t>Costs</a:t>
            </a:r>
          </a:p>
          <a:p>
            <a:pPr eaLnBrk="1" hangingPunct="1">
              <a:buFont typeface="Arial" charset="0"/>
              <a:buChar char="•"/>
              <a:defRPr/>
            </a:pPr>
            <a:r>
              <a:rPr lang="en-US" sz="1600"/>
              <a:t> Social and Cultural Impacts</a:t>
            </a:r>
          </a:p>
          <a:p>
            <a:pPr lvl="1">
              <a:buFont typeface="Arial" charset="0"/>
              <a:buChar char="•"/>
              <a:defRPr/>
            </a:pPr>
            <a:r>
              <a:rPr lang="en-US" sz="1600"/>
              <a:t>Benefits</a:t>
            </a:r>
          </a:p>
          <a:p>
            <a:pPr lvl="1">
              <a:buFont typeface="Arial" charset="0"/>
              <a:buChar char="•"/>
              <a:defRPr/>
            </a:pPr>
            <a:r>
              <a:rPr lang="en-US" sz="1600"/>
              <a:t>Costs</a:t>
            </a:r>
          </a:p>
          <a:p>
            <a:pPr eaLnBrk="1" hangingPunct="1">
              <a:buFont typeface="Arial" charset="0"/>
              <a:buChar char="•"/>
              <a:defRPr/>
            </a:pPr>
            <a:r>
              <a:rPr lang="en-US" sz="1600"/>
              <a:t> Environmental Impacts</a:t>
            </a:r>
          </a:p>
          <a:p>
            <a:pPr lvl="1">
              <a:buFont typeface="Arial" charset="0"/>
              <a:buChar char="•"/>
              <a:defRPr/>
            </a:pPr>
            <a:r>
              <a:rPr lang="en-US" sz="1600"/>
              <a:t>Benefits</a:t>
            </a:r>
          </a:p>
          <a:p>
            <a:pPr lvl="1">
              <a:buFont typeface="Arial" charset="0"/>
              <a:buChar char="•"/>
              <a:defRPr/>
            </a:pPr>
            <a:r>
              <a:rPr lang="en-US" sz="1600"/>
              <a:t>Costs</a:t>
            </a:r>
          </a:p>
          <a:p>
            <a:pPr marL="0" indent="0" eaLnBrk="1" hangingPunct="1">
              <a:buNone/>
              <a:defRPr/>
            </a:pPr>
            <a:endParaRPr lang="en-US" sz="1600"/>
          </a:p>
          <a:p>
            <a:pPr marL="274320" lvl="1" indent="0" eaLnBrk="1" hangingPunct="1">
              <a:buNone/>
              <a:defRPr/>
            </a:pPr>
            <a:r>
              <a:rPr lang="en-US" sz="1600"/>
              <a:t> </a:t>
            </a:r>
          </a:p>
        </p:txBody>
      </p:sp>
      <p:sp>
        <p:nvSpPr>
          <p:cNvPr id="9220" name="Slide Number Placeholder 3"/>
          <p:cNvSpPr>
            <a:spLocks noGrp="1"/>
          </p:cNvSpPr>
          <p:nvPr>
            <p:ph type="sldNum" sz="quarter" idx="12"/>
          </p:nvPr>
        </p:nvSpPr>
        <p:spPr bwMode="auto">
          <a:xfrm>
            <a:off x="5206365" y="6356350"/>
            <a:ext cx="87439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lnSpc>
                <a:spcPct val="90000"/>
              </a:lnSpc>
              <a:spcAft>
                <a:spcPts val="600"/>
              </a:spcAft>
            </a:pPr>
            <a:fld id="{5ECB713E-31E2-453D-902D-BD437221E6C8}" type="slidenum">
              <a:rPr lang="en-US" sz="1700" smtClean="0">
                <a:latin typeface="Times New Roman" pitchFamily="18" charset="0"/>
                <a:cs typeface="Times New Roman" pitchFamily="18" charset="0"/>
                <a:sym typeface="Times New Roman" pitchFamily="18" charset="0"/>
              </a:rPr>
              <a:pPr eaLnBrk="1" hangingPunct="1">
                <a:lnSpc>
                  <a:spcPct val="90000"/>
                </a:lnSpc>
                <a:spcAft>
                  <a:spcPts val="600"/>
                </a:spcAft>
              </a:pPr>
              <a:t>2</a:t>
            </a:fld>
            <a:endParaRPr lang="en-US" sz="1700">
              <a:latin typeface="Times New Roman" pitchFamily="18" charset="0"/>
              <a:cs typeface="Times New Roman" pitchFamily="18" charset="0"/>
              <a:sym typeface="Times New Roman" pitchFamily="18" charset="0"/>
            </a:endParaRPr>
          </a:p>
        </p:txBody>
      </p:sp>
      <p:pic>
        <p:nvPicPr>
          <p:cNvPr id="11" name="Content Placeholder 3">
            <a:extLst>
              <a:ext uri="{FF2B5EF4-FFF2-40B4-BE49-F238E27FC236}">
                <a16:creationId xmlns:a16="http://schemas.microsoft.com/office/drawing/2014/main" id="{B17E9B14-EF3B-4438-9879-96A6A16CF623}"/>
              </a:ext>
            </a:extLst>
          </p:cNvPr>
          <p:cNvPicPr>
            <a:picLocks noChangeAspect="1"/>
          </p:cNvPicPr>
          <p:nvPr/>
        </p:nvPicPr>
        <p:blipFill rotWithShape="1">
          <a:blip r:embed="rId2"/>
          <a:srcRect l="2415"/>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9223" name="Text Box 7"/>
          <p:cNvSpPr txBox="1">
            <a:spLocks noChangeArrowheads="1"/>
          </p:cNvSpPr>
          <p:nvPr/>
        </p:nvSpPr>
        <p:spPr bwMode="auto">
          <a:xfrm>
            <a:off x="8763000" y="66294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b"/>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pPr>
            <a:fld id="{E2AD8061-A80A-4ECE-AE5B-21A6A7D8DEE2}" type="slidenum">
              <a:rPr lang="en-US" sz="2400" smtClean="0">
                <a:solidFill>
                  <a:schemeClr val="tx1"/>
                </a:solidFill>
                <a:latin typeface="Times New Roman" pitchFamily="18" charset="0"/>
                <a:cs typeface="Times New Roman" pitchFamily="18" charset="0"/>
                <a:sym typeface="Times New Roman" pitchFamily="18" charset="0"/>
              </a:rPr>
              <a:pPr algn="r" eaLnBrk="1" hangingPunct="1">
                <a:spcAft>
                  <a:spcPts val="600"/>
                </a:spcAft>
              </a:pPr>
              <a:t>2</a:t>
            </a:fld>
            <a:endParaRPr lang="en-US" sz="2400">
              <a:solidFill>
                <a:schemeClr val="tx1"/>
              </a:solidFill>
              <a:latin typeface="Times New Roman" pitchFamily="18" charset="0"/>
              <a:cs typeface="Times New Roman" pitchFamily="18" charset="0"/>
              <a:sym typeface="Times New Roman" pitchFamily="18" charset="0"/>
            </a:endParaRPr>
          </a:p>
        </p:txBody>
      </p:sp>
    </p:spTree>
    <p:extLst>
      <p:ext uri="{BB962C8B-B14F-4D97-AF65-F5344CB8AC3E}">
        <p14:creationId xmlns:p14="http://schemas.microsoft.com/office/powerpoint/2010/main" val="3343047864"/>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9" name="Group 138">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40"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1"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2"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3"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4"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5"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6"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7"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8"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9"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0"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1"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2"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3"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4"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5"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56"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57"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8"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9"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0"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62" name="Group 161">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163" name="Rectangle 162">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 name="Rectangle 164">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8920" name="Rectangle 6"/>
          <p:cNvSpPr>
            <a:spLocks noGrp="1" noChangeArrowheads="1"/>
          </p:cNvSpPr>
          <p:nvPr>
            <p:ph type="title"/>
          </p:nvPr>
        </p:nvSpPr>
        <p:spPr>
          <a:xfrm>
            <a:off x="678657" y="2415322"/>
            <a:ext cx="2588798" cy="2399869"/>
          </a:xfrm>
        </p:spPr>
        <p:txBody>
          <a:bodyPr>
            <a:normAutofit/>
          </a:bodyPr>
          <a:lstStyle/>
          <a:p>
            <a:pPr algn="ctr" eaLnBrk="1" fontAlgn="auto" hangingPunct="1">
              <a:spcAft>
                <a:spcPts val="0"/>
              </a:spcAft>
              <a:defRPr/>
            </a:pPr>
            <a:r>
              <a:rPr lang="en-US" sz="3500" dirty="0">
                <a:solidFill>
                  <a:srgbClr val="FFFFFF"/>
                </a:solidFill>
              </a:rPr>
              <a:t>Crime </a:t>
            </a:r>
          </a:p>
        </p:txBody>
      </p:sp>
      <p:sp>
        <p:nvSpPr>
          <p:cNvPr id="39940" name="Slide Number Placeholder 3"/>
          <p:cNvSpPr>
            <a:spLocks noGrp="1"/>
          </p:cNvSpPr>
          <p:nvPr>
            <p:ph type="sldNum" sz="quarter" idx="12"/>
          </p:nvPr>
        </p:nvSpPr>
        <p:spPr bwMode="auto">
          <a:xfrm>
            <a:off x="7852410" y="320040"/>
            <a:ext cx="685800" cy="32004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pPr>
            <a:fld id="{7B63C27D-5EC3-49DB-9029-4059D6E9F864}" type="slidenum">
              <a:rPr lang="en-US" sz="1000">
                <a:solidFill>
                  <a:schemeClr val="tx1">
                    <a:lumMod val="50000"/>
                    <a:lumOff val="50000"/>
                  </a:schemeClr>
                </a:solidFill>
                <a:latin typeface="Times New Roman" pitchFamily="18" charset="0"/>
                <a:cs typeface="Times New Roman" pitchFamily="18" charset="0"/>
                <a:sym typeface="Times New Roman" pitchFamily="18" charset="0"/>
              </a:rPr>
              <a:pPr algn="r" eaLnBrk="1" hangingPunct="1">
                <a:spcAft>
                  <a:spcPts val="600"/>
                </a:spcAft>
              </a:pPr>
              <a:t>20</a:t>
            </a:fld>
            <a:endParaRPr lang="en-US" sz="1000">
              <a:solidFill>
                <a:schemeClr val="tx1">
                  <a:lumMod val="50000"/>
                  <a:lumOff val="50000"/>
                </a:schemeClr>
              </a:solidFill>
              <a:latin typeface="Times New Roman" pitchFamily="18" charset="0"/>
              <a:cs typeface="Times New Roman" pitchFamily="18" charset="0"/>
              <a:sym typeface="Times New Roman" pitchFamily="18" charset="0"/>
            </a:endParaRPr>
          </a:p>
        </p:txBody>
      </p:sp>
      <p:sp>
        <p:nvSpPr>
          <p:cNvPr id="41987" name="Rectangle 7"/>
          <p:cNvSpPr>
            <a:spLocks noGrp="1" noChangeArrowheads="1"/>
          </p:cNvSpPr>
          <p:nvPr>
            <p:ph idx="1"/>
          </p:nvPr>
        </p:nvSpPr>
        <p:spPr>
          <a:xfrm>
            <a:off x="3840480" y="804672"/>
            <a:ext cx="4711446" cy="5248656"/>
          </a:xfrm>
        </p:spPr>
        <p:txBody>
          <a:bodyPr anchor="ctr">
            <a:normAutofit/>
          </a:bodyPr>
          <a:lstStyle/>
          <a:p>
            <a:pPr marL="68262" indent="0" eaLnBrk="1" hangingPunct="1">
              <a:buSzPct val="99000"/>
              <a:buNone/>
              <a:defRPr/>
            </a:pPr>
            <a:r>
              <a:rPr lang="en-US" sz="1700" dirty="0"/>
              <a:t>Crime</a:t>
            </a:r>
          </a:p>
          <a:p>
            <a:pPr lvl="1" eaLnBrk="1" hangingPunct="1">
              <a:buFont typeface="Arial" charset="0"/>
              <a:buChar char="•"/>
              <a:defRPr/>
            </a:pPr>
            <a:r>
              <a:rPr lang="en-US" sz="1700" dirty="0"/>
              <a:t>Tourism lends itself to being a ‘scapegoat’ for other ills in society, since the tourism crimes are highly </a:t>
            </a:r>
            <a:r>
              <a:rPr lang="en-US" sz="1700" dirty="0" err="1"/>
              <a:t>publicised</a:t>
            </a:r>
            <a:endParaRPr lang="en-US" sz="1700" dirty="0"/>
          </a:p>
          <a:p>
            <a:pPr lvl="1" eaLnBrk="1" hangingPunct="1">
              <a:buFont typeface="Arial" charset="0"/>
              <a:buChar char="•"/>
              <a:defRPr/>
            </a:pPr>
            <a:endParaRPr lang="en-US" sz="1700" dirty="0"/>
          </a:p>
          <a:p>
            <a:pPr lvl="1" eaLnBrk="1" hangingPunct="1">
              <a:buFont typeface="Arial" charset="0"/>
              <a:buChar char="•"/>
              <a:defRPr/>
            </a:pPr>
            <a:r>
              <a:rPr lang="en-US" sz="1700" dirty="0"/>
              <a:t>Tourism growth is usually accompanied by growth in residential population; hence, increases in crime may simply reflect the increases in population</a:t>
            </a:r>
          </a:p>
          <a:p>
            <a:pPr lvl="1" eaLnBrk="1" hangingPunct="1">
              <a:buFont typeface="Arial" charset="0"/>
              <a:buChar char="•"/>
              <a:defRPr/>
            </a:pPr>
            <a:endParaRPr lang="en-US" sz="1700" dirty="0"/>
          </a:p>
          <a:p>
            <a:pPr lvl="1" eaLnBrk="1" hangingPunct="1">
              <a:buFont typeface="Arial" charset="0"/>
              <a:buChar char="•"/>
              <a:defRPr/>
            </a:pPr>
            <a:r>
              <a:rPr lang="en-US" sz="1700" dirty="0"/>
              <a:t>Tourists can be particularly vulnerable to crime as they are unfamiliar with the local area and can stray into unsafe areas, are highly conspicuous, are in holiday mode, etc. </a:t>
            </a:r>
          </a:p>
        </p:txBody>
      </p:sp>
      <p:sp>
        <p:nvSpPr>
          <p:cNvPr id="39941" name="Text Box 8"/>
          <p:cNvSpPr txBox="1">
            <a:spLocks noChangeArrowheads="1"/>
          </p:cNvSpPr>
          <p:nvPr/>
        </p:nvSpPr>
        <p:spPr bwMode="auto">
          <a:xfrm>
            <a:off x="8763000" y="66294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pPr>
            <a:fld id="{AEB5FDE7-6DA2-48DC-97CA-E3C11A74BF55}" type="slidenum">
              <a:rPr lang="en-US" sz="1400">
                <a:solidFill>
                  <a:schemeClr val="tx1"/>
                </a:solidFill>
                <a:latin typeface="Times New Roman" pitchFamily="18" charset="0"/>
                <a:cs typeface="Times New Roman" pitchFamily="18" charset="0"/>
                <a:sym typeface="Times New Roman" pitchFamily="18" charset="0"/>
              </a:rPr>
              <a:pPr algn="r" eaLnBrk="1" hangingPunct="1">
                <a:spcAft>
                  <a:spcPts val="600"/>
                </a:spcAft>
              </a:pPr>
              <a:t>20</a:t>
            </a:fld>
            <a:endParaRPr lang="en-US" sz="1400">
              <a:solidFill>
                <a:schemeClr val="tx1"/>
              </a:solidFill>
              <a:latin typeface="Times New Roman" pitchFamily="18" charset="0"/>
              <a:cs typeface="Times New Roman" pitchFamily="18" charset="0"/>
              <a:sym typeface="Times New Roman" pitchFamily="18" charset="0"/>
            </a:endParaRPr>
          </a:p>
        </p:txBody>
      </p:sp>
    </p:spTree>
    <p:extLst>
      <p:ext uri="{BB962C8B-B14F-4D97-AF65-F5344CB8AC3E}">
        <p14:creationId xmlns:p14="http://schemas.microsoft.com/office/powerpoint/2010/main" val="1201090109"/>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9" name="Group 138">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40"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1"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2"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3"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4"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5"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6"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7"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8"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9"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0"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1"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2"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3"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4"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5"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56"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57"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8"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9"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0"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62" name="Group 161">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163" name="Rectangle 162">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 name="Rectangle 164">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8920" name="Rectangle 6"/>
          <p:cNvSpPr>
            <a:spLocks noGrp="1" noChangeArrowheads="1"/>
          </p:cNvSpPr>
          <p:nvPr>
            <p:ph type="title"/>
          </p:nvPr>
        </p:nvSpPr>
        <p:spPr>
          <a:xfrm>
            <a:off x="678657" y="2415322"/>
            <a:ext cx="2588798" cy="2399869"/>
          </a:xfrm>
        </p:spPr>
        <p:txBody>
          <a:bodyPr>
            <a:normAutofit/>
          </a:bodyPr>
          <a:lstStyle/>
          <a:p>
            <a:pPr algn="ctr" eaLnBrk="1" fontAlgn="auto" hangingPunct="1">
              <a:spcAft>
                <a:spcPts val="0"/>
              </a:spcAft>
              <a:defRPr/>
            </a:pPr>
            <a:r>
              <a:rPr lang="en-US" sz="3500" dirty="0">
                <a:solidFill>
                  <a:srgbClr val="FFFFFF"/>
                </a:solidFill>
              </a:rPr>
              <a:t>Local irritation  </a:t>
            </a:r>
          </a:p>
        </p:txBody>
      </p:sp>
      <p:sp>
        <p:nvSpPr>
          <p:cNvPr id="39940" name="Slide Number Placeholder 3"/>
          <p:cNvSpPr>
            <a:spLocks noGrp="1"/>
          </p:cNvSpPr>
          <p:nvPr>
            <p:ph type="sldNum" sz="quarter" idx="12"/>
          </p:nvPr>
        </p:nvSpPr>
        <p:spPr bwMode="auto">
          <a:xfrm>
            <a:off x="7852410" y="320040"/>
            <a:ext cx="685800" cy="32004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pPr>
            <a:fld id="{7B63C27D-5EC3-49DB-9029-4059D6E9F864}" type="slidenum">
              <a:rPr lang="en-US" sz="1000">
                <a:solidFill>
                  <a:schemeClr val="tx1">
                    <a:lumMod val="50000"/>
                    <a:lumOff val="50000"/>
                  </a:schemeClr>
                </a:solidFill>
                <a:latin typeface="Times New Roman" pitchFamily="18" charset="0"/>
                <a:cs typeface="Times New Roman" pitchFamily="18" charset="0"/>
                <a:sym typeface="Times New Roman" pitchFamily="18" charset="0"/>
              </a:rPr>
              <a:pPr algn="r" eaLnBrk="1" hangingPunct="1">
                <a:spcAft>
                  <a:spcPts val="600"/>
                </a:spcAft>
              </a:pPr>
              <a:t>21</a:t>
            </a:fld>
            <a:endParaRPr lang="en-US" sz="1000">
              <a:solidFill>
                <a:schemeClr val="tx1">
                  <a:lumMod val="50000"/>
                  <a:lumOff val="50000"/>
                </a:schemeClr>
              </a:solidFill>
              <a:latin typeface="Times New Roman" pitchFamily="18" charset="0"/>
              <a:cs typeface="Times New Roman" pitchFamily="18" charset="0"/>
              <a:sym typeface="Times New Roman" pitchFamily="18" charset="0"/>
            </a:endParaRPr>
          </a:p>
        </p:txBody>
      </p:sp>
      <p:sp>
        <p:nvSpPr>
          <p:cNvPr id="41987" name="Rectangle 7"/>
          <p:cNvSpPr>
            <a:spLocks noGrp="1" noChangeArrowheads="1"/>
          </p:cNvSpPr>
          <p:nvPr>
            <p:ph idx="1"/>
          </p:nvPr>
        </p:nvSpPr>
        <p:spPr>
          <a:xfrm>
            <a:off x="3745040" y="1667649"/>
            <a:ext cx="4711446" cy="3740964"/>
          </a:xfrm>
        </p:spPr>
        <p:txBody>
          <a:bodyPr anchor="ctr">
            <a:normAutofit fontScale="92500" lnSpcReduction="10000"/>
          </a:bodyPr>
          <a:lstStyle/>
          <a:p>
            <a:pPr marL="68262" indent="0" eaLnBrk="1" hangingPunct="1">
              <a:buSzPct val="99000"/>
              <a:buNone/>
              <a:defRPr/>
            </a:pPr>
            <a:r>
              <a:rPr lang="en-US" sz="1700" dirty="0" err="1"/>
              <a:t>Doxey</a:t>
            </a:r>
            <a:r>
              <a:rPr lang="en-US" sz="1700" dirty="0"/>
              <a:t> </a:t>
            </a:r>
            <a:r>
              <a:rPr lang="en-US" sz="1700" dirty="0" err="1"/>
              <a:t>Irridex</a:t>
            </a:r>
            <a:r>
              <a:rPr lang="en-US" sz="1700" dirty="0"/>
              <a:t> model suggests that the impacts will change over time </a:t>
            </a:r>
          </a:p>
          <a:p>
            <a:pPr marL="68262" indent="0" eaLnBrk="1" hangingPunct="1">
              <a:buSzPct val="99000"/>
              <a:buNone/>
              <a:defRPr/>
            </a:pPr>
            <a:endParaRPr lang="en-US" sz="1700" dirty="0"/>
          </a:p>
          <a:p>
            <a:pPr marL="68262" indent="0" eaLnBrk="1" hangingPunct="1">
              <a:buSzPct val="99000"/>
              <a:buNone/>
              <a:defRPr/>
            </a:pPr>
            <a:endParaRPr lang="en-US" sz="1700" dirty="0"/>
          </a:p>
          <a:p>
            <a:pPr marL="68262" indent="0" eaLnBrk="1" hangingPunct="1">
              <a:buSzPct val="99000"/>
              <a:buNone/>
              <a:defRPr/>
            </a:pPr>
            <a:endParaRPr lang="en-US" sz="1700" dirty="0"/>
          </a:p>
          <a:p>
            <a:pPr marL="68262" indent="0" eaLnBrk="1" hangingPunct="1">
              <a:buSzPct val="99000"/>
              <a:buNone/>
              <a:defRPr/>
            </a:pPr>
            <a:endParaRPr lang="en-US" sz="1700" dirty="0"/>
          </a:p>
          <a:p>
            <a:pPr marL="68262" indent="0" eaLnBrk="1" hangingPunct="1">
              <a:buSzPct val="99000"/>
              <a:buNone/>
              <a:defRPr/>
            </a:pPr>
            <a:endParaRPr lang="en-US" sz="1700" dirty="0"/>
          </a:p>
          <a:p>
            <a:pPr marL="68262" indent="0" eaLnBrk="1" hangingPunct="1">
              <a:buSzPct val="99000"/>
              <a:buNone/>
              <a:defRPr/>
            </a:pPr>
            <a:endParaRPr lang="en-US" sz="1700" dirty="0"/>
          </a:p>
          <a:p>
            <a:pPr marL="68262" indent="0" eaLnBrk="1" hangingPunct="1">
              <a:buSzPct val="99000"/>
              <a:buNone/>
              <a:defRPr/>
            </a:pPr>
            <a:endParaRPr lang="en-US" sz="1700" dirty="0"/>
          </a:p>
          <a:p>
            <a:pPr marL="68262" indent="0" eaLnBrk="1" hangingPunct="1">
              <a:buSzPct val="99000"/>
              <a:buNone/>
              <a:defRPr/>
            </a:pPr>
            <a:endParaRPr lang="en-US" sz="1700" dirty="0"/>
          </a:p>
          <a:p>
            <a:pPr marL="68262" indent="0" eaLnBrk="1" hangingPunct="1">
              <a:buSzPct val="99000"/>
              <a:buNone/>
              <a:defRPr/>
            </a:pPr>
            <a:r>
              <a:rPr lang="en-US" sz="1700" dirty="0"/>
              <a:t>A “paradox of resentment” may also exist where limiting contact with tourists limits opportunities from tourism, but unlimited contact can drive the </a:t>
            </a:r>
            <a:r>
              <a:rPr lang="en-US" sz="1700" dirty="0" err="1"/>
              <a:t>irridex</a:t>
            </a:r>
            <a:r>
              <a:rPr lang="en-US" sz="1700" dirty="0"/>
              <a:t> factor</a:t>
            </a:r>
          </a:p>
          <a:p>
            <a:pPr marL="68262" indent="0" eaLnBrk="1" hangingPunct="1">
              <a:buSzPct val="99000"/>
              <a:buNone/>
              <a:defRPr/>
            </a:pPr>
            <a:endParaRPr lang="en-US" sz="1700" dirty="0"/>
          </a:p>
          <a:p>
            <a:pPr lvl="1" eaLnBrk="1" hangingPunct="1">
              <a:buFont typeface="Arial" charset="0"/>
              <a:buChar char="•"/>
              <a:defRPr/>
            </a:pPr>
            <a:endParaRPr lang="en-US" sz="1700" dirty="0"/>
          </a:p>
        </p:txBody>
      </p:sp>
      <p:sp>
        <p:nvSpPr>
          <p:cNvPr id="39941" name="Text Box 8"/>
          <p:cNvSpPr txBox="1">
            <a:spLocks noChangeArrowheads="1"/>
          </p:cNvSpPr>
          <p:nvPr/>
        </p:nvSpPr>
        <p:spPr bwMode="auto">
          <a:xfrm>
            <a:off x="8763000" y="66294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pPr>
            <a:fld id="{AEB5FDE7-6DA2-48DC-97CA-E3C11A74BF55}" type="slidenum">
              <a:rPr lang="en-US" sz="1400">
                <a:solidFill>
                  <a:schemeClr val="tx1"/>
                </a:solidFill>
                <a:latin typeface="Times New Roman" pitchFamily="18" charset="0"/>
                <a:cs typeface="Times New Roman" pitchFamily="18" charset="0"/>
                <a:sym typeface="Times New Roman" pitchFamily="18" charset="0"/>
              </a:rPr>
              <a:pPr algn="r" eaLnBrk="1" hangingPunct="1">
                <a:spcAft>
                  <a:spcPts val="600"/>
                </a:spcAft>
              </a:pPr>
              <a:t>21</a:t>
            </a:fld>
            <a:endParaRPr lang="en-US" sz="1400">
              <a:solidFill>
                <a:schemeClr val="tx1"/>
              </a:solidFill>
              <a:latin typeface="Times New Roman" pitchFamily="18" charset="0"/>
              <a:cs typeface="Times New Roman" pitchFamily="18" charset="0"/>
              <a:sym typeface="Times New Roman" pitchFamily="18" charset="0"/>
            </a:endParaRPr>
          </a:p>
        </p:txBody>
      </p:sp>
      <p:pic>
        <p:nvPicPr>
          <p:cNvPr id="2" name="Picture 1">
            <a:extLst>
              <a:ext uri="{FF2B5EF4-FFF2-40B4-BE49-F238E27FC236}">
                <a16:creationId xmlns:a16="http://schemas.microsoft.com/office/drawing/2014/main" id="{25C9598B-6FD4-4954-8965-F43299986E5E}"/>
              </a:ext>
            </a:extLst>
          </p:cNvPr>
          <p:cNvPicPr>
            <a:picLocks noChangeAspect="1"/>
          </p:cNvPicPr>
          <p:nvPr/>
        </p:nvPicPr>
        <p:blipFill>
          <a:blip r:embed="rId2"/>
          <a:stretch>
            <a:fillRect/>
          </a:stretch>
        </p:blipFill>
        <p:spPr>
          <a:xfrm>
            <a:off x="4094223" y="2402850"/>
            <a:ext cx="3587502" cy="1610975"/>
          </a:xfrm>
          <a:prstGeom prst="rect">
            <a:avLst/>
          </a:prstGeom>
        </p:spPr>
      </p:pic>
    </p:spTree>
    <p:extLst>
      <p:ext uri="{BB962C8B-B14F-4D97-AF65-F5344CB8AC3E}">
        <p14:creationId xmlns:p14="http://schemas.microsoft.com/office/powerpoint/2010/main" val="735669765"/>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Grandfather and grandson playing guitar on a boat">
            <a:extLst>
              <a:ext uri="{FF2B5EF4-FFF2-40B4-BE49-F238E27FC236}">
                <a16:creationId xmlns:a16="http://schemas.microsoft.com/office/drawing/2014/main" id="{A5CDC0A1-A802-CE90-4E06-0A1422C889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744"/>
            <a:ext cx="9144000" cy="6094512"/>
          </a:xfrm>
          <a:prstGeom prst="rect">
            <a:avLst/>
          </a:prstGeom>
        </p:spPr>
      </p:pic>
      <p:sp>
        <p:nvSpPr>
          <p:cNvPr id="206"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882442" y="2714171"/>
            <a:ext cx="4261558" cy="415011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68580" tIns="34290" rIns="68580" bIns="34290" rtlCol="0" anchor="t">
            <a:normAutofit/>
          </a:bodyPr>
          <a:lstStyle/>
          <a:p>
            <a:pPr algn="ctr">
              <a:spcAft>
                <a:spcPts val="750"/>
              </a:spcAft>
              <a:buClr>
                <a:schemeClr val="tx1"/>
              </a:buClr>
              <a:buSzPct val="100000"/>
            </a:pPr>
            <a:endParaRPr lang="en-US" sz="1200" cap="all"/>
          </a:p>
        </p:txBody>
      </p:sp>
      <p:sp>
        <p:nvSpPr>
          <p:cNvPr id="31753" name="Rectangle 7"/>
          <p:cNvSpPr>
            <a:spLocks noGrp="1" noChangeArrowheads="1"/>
          </p:cNvSpPr>
          <p:nvPr>
            <p:ph type="title"/>
          </p:nvPr>
        </p:nvSpPr>
        <p:spPr>
          <a:xfrm>
            <a:off x="5306708" y="3734093"/>
            <a:ext cx="3709553" cy="1375542"/>
          </a:xfrm>
        </p:spPr>
        <p:txBody>
          <a:bodyPr vert="horz" lIns="91440" tIns="45720" rIns="91440" bIns="45720" rtlCol="0" anchor="b">
            <a:normAutofit/>
          </a:bodyPr>
          <a:lstStyle/>
          <a:p>
            <a:pPr algn="ctr">
              <a:lnSpc>
                <a:spcPct val="90000"/>
              </a:lnSpc>
              <a:defRPr/>
            </a:pPr>
            <a:r>
              <a:rPr lang="en-US" sz="3200" kern="1200" dirty="0">
                <a:solidFill>
                  <a:schemeClr val="tx1"/>
                </a:solidFill>
                <a:latin typeface="+mj-lt"/>
                <a:ea typeface="+mj-ea"/>
                <a:cs typeface="+mj-cs"/>
                <a:sym typeface="Arial" charset="0"/>
              </a:rPr>
              <a:t>Socio-Cultural benefits </a:t>
            </a:r>
          </a:p>
        </p:txBody>
      </p:sp>
      <p:sp>
        <p:nvSpPr>
          <p:cNvPr id="28675" name="Text Placeholder 1"/>
          <p:cNvSpPr>
            <a:spLocks noGrp="1"/>
          </p:cNvSpPr>
          <p:nvPr>
            <p:ph type="body" idx="1"/>
          </p:nvPr>
        </p:nvSpPr>
        <p:spPr>
          <a:xfrm>
            <a:off x="5537637" y="5243376"/>
            <a:ext cx="3247697" cy="512463"/>
          </a:xfrm>
        </p:spPr>
        <p:txBody>
          <a:bodyPr vert="horz" lIns="91440" tIns="45720" rIns="91440" bIns="45720" rtlCol="0">
            <a:normAutofit/>
          </a:bodyPr>
          <a:lstStyle/>
          <a:p>
            <a:pPr algn="ctr">
              <a:lnSpc>
                <a:spcPct val="90000"/>
              </a:lnSpc>
              <a:spcBef>
                <a:spcPts val="1000"/>
              </a:spcBef>
            </a:pPr>
            <a:r>
              <a:rPr lang="en-US" sz="1000" kern="1200">
                <a:solidFill>
                  <a:schemeClr val="tx1"/>
                </a:solidFill>
                <a:latin typeface="+mn-lt"/>
                <a:ea typeface="+mn-ea"/>
                <a:cs typeface="+mn-cs"/>
              </a:rPr>
              <a:t>Cultural preservation</a:t>
            </a:r>
          </a:p>
          <a:p>
            <a:pPr algn="ctr">
              <a:lnSpc>
                <a:spcPct val="90000"/>
              </a:lnSpc>
              <a:spcBef>
                <a:spcPts val="1000"/>
              </a:spcBef>
            </a:pPr>
            <a:r>
              <a:rPr lang="en-US" sz="1000" kern="1200">
                <a:solidFill>
                  <a:schemeClr val="tx1"/>
                </a:solidFill>
                <a:latin typeface="+mn-lt"/>
                <a:ea typeface="+mn-ea"/>
                <a:cs typeface="+mn-cs"/>
              </a:rPr>
              <a:t>Cultural </a:t>
            </a:r>
          </a:p>
        </p:txBody>
      </p:sp>
      <p:sp>
        <p:nvSpPr>
          <p:cNvPr id="28676" name="Slide Number Placeholder 3"/>
          <p:cNvSpPr>
            <a:spLocks noGrp="1"/>
          </p:cNvSpPr>
          <p:nvPr>
            <p:ph type="sldNum" sz="quarter" idx="12"/>
          </p:nvPr>
        </p:nvSpPr>
        <p:spPr bwMode="auto">
          <a:xfrm>
            <a:off x="7024326" y="3292078"/>
            <a:ext cx="274320" cy="273844"/>
          </a:xfrm>
          <a:prstGeom prst="ellipse">
            <a:avLst/>
          </a:prstGeom>
          <a:solidFill>
            <a:schemeClr val="bg1">
              <a:alpha val="30000"/>
            </a:schemeClr>
          </a:solidFill>
          <a:ln>
            <a:solidFill>
              <a:schemeClr val="tx1">
                <a:lumMod val="75000"/>
                <a:lumOff val="25000"/>
              </a:schemeClr>
            </a:solidFill>
          </a:ln>
        </p:spPr>
        <p:txBody>
          <a:bodyPr vert="horz" lIns="91440" tIns="45720" rIns="91440" bIns="45720" numCol="1" rtlCol="0" anchor="ctr" anchorCtr="0" compatLnSpc="1">
            <a:prstTxWarp prst="textNoShape">
              <a:avLst/>
            </a:prstTxWarp>
            <a:normAutofit fontScale="62500" lnSpcReduction="20000"/>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lnSpc>
                <a:spcPct val="90000"/>
              </a:lnSpc>
              <a:spcAft>
                <a:spcPts val="600"/>
              </a:spcAft>
            </a:pPr>
            <a:fld id="{D198F99A-335E-4063-9747-E4CCB6847894}" type="slidenum">
              <a:rPr lang="en-US" sz="700">
                <a:solidFill>
                  <a:schemeClr val="tx1"/>
                </a:solidFill>
                <a:latin typeface="+mn-lt"/>
                <a:ea typeface="+mn-ea"/>
                <a:cs typeface="+mn-cs"/>
                <a:sym typeface="Times New Roman" pitchFamily="18" charset="0"/>
              </a:rPr>
              <a:pPr algn="ctr" eaLnBrk="1" hangingPunct="1">
                <a:lnSpc>
                  <a:spcPct val="90000"/>
                </a:lnSpc>
                <a:spcAft>
                  <a:spcPts val="600"/>
                </a:spcAft>
              </a:pPr>
              <a:t>22</a:t>
            </a:fld>
            <a:endParaRPr lang="en-US" sz="700">
              <a:solidFill>
                <a:schemeClr val="tx1"/>
              </a:solidFill>
              <a:latin typeface="+mn-lt"/>
              <a:ea typeface="+mn-ea"/>
              <a:cs typeface="+mn-cs"/>
              <a:sym typeface="Times New Roman" pitchFamily="18" charset="0"/>
            </a:endParaRPr>
          </a:p>
        </p:txBody>
      </p:sp>
      <p:cxnSp>
        <p:nvCxnSpPr>
          <p:cNvPr id="208" name="Straight Connector 207">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10703" y="5154215"/>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8677" name="Text Box 8"/>
          <p:cNvSpPr txBox="1">
            <a:spLocks noChangeArrowheads="1"/>
          </p:cNvSpPr>
          <p:nvPr/>
        </p:nvSpPr>
        <p:spPr bwMode="auto">
          <a:xfrm>
            <a:off x="8763000" y="66294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pPr>
            <a:fld id="{D46C94EA-7FC2-4494-9A3E-C7B7DA93F5CC}" type="slidenum">
              <a:rPr lang="en-US" sz="1400">
                <a:solidFill>
                  <a:schemeClr val="tx1"/>
                </a:solidFill>
                <a:latin typeface="Times New Roman" pitchFamily="18" charset="0"/>
                <a:cs typeface="Times New Roman" pitchFamily="18" charset="0"/>
                <a:sym typeface="Times New Roman" pitchFamily="18" charset="0"/>
              </a:rPr>
              <a:pPr algn="r" eaLnBrk="1" hangingPunct="1">
                <a:spcAft>
                  <a:spcPts val="600"/>
                </a:spcAft>
              </a:pPr>
              <a:t>22</a:t>
            </a:fld>
            <a:endParaRPr lang="en-US" sz="1400">
              <a:solidFill>
                <a:schemeClr val="tx1"/>
              </a:solidFill>
              <a:latin typeface="Times New Roman" pitchFamily="18" charset="0"/>
              <a:cs typeface="Times New Roman" pitchFamily="18" charset="0"/>
              <a:sym typeface="Times New Roman" pitchFamily="18" charset="0"/>
            </a:endParaRPr>
          </a:p>
        </p:txBody>
      </p:sp>
    </p:spTree>
    <p:extLst>
      <p:ext uri="{BB962C8B-B14F-4D97-AF65-F5344CB8AC3E}">
        <p14:creationId xmlns:p14="http://schemas.microsoft.com/office/powerpoint/2010/main" val="164897057"/>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7" name="Group 76">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78"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00" name="Group 99">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101" name="Rectangle 100">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 name="Rectangle 102">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1752" name="Rectangle 6"/>
          <p:cNvSpPr>
            <a:spLocks noGrp="1" noChangeArrowheads="1"/>
          </p:cNvSpPr>
          <p:nvPr>
            <p:ph type="title"/>
          </p:nvPr>
        </p:nvSpPr>
        <p:spPr>
          <a:xfrm>
            <a:off x="678657" y="2415322"/>
            <a:ext cx="2588798" cy="2399869"/>
          </a:xfrm>
        </p:spPr>
        <p:txBody>
          <a:bodyPr>
            <a:normAutofit/>
          </a:bodyPr>
          <a:lstStyle/>
          <a:p>
            <a:pPr algn="ctr" eaLnBrk="1" fontAlgn="auto" hangingPunct="1">
              <a:spcAft>
                <a:spcPts val="0"/>
              </a:spcAft>
              <a:defRPr/>
            </a:pPr>
            <a:r>
              <a:rPr lang="en-US" sz="3500">
                <a:solidFill>
                  <a:srgbClr val="FFFFFF"/>
                </a:solidFill>
              </a:rPr>
              <a:t>Social &amp; Cultural Benefits</a:t>
            </a:r>
          </a:p>
        </p:txBody>
      </p:sp>
      <p:sp>
        <p:nvSpPr>
          <p:cNvPr id="31748" name="Slide Number Placeholder 3"/>
          <p:cNvSpPr>
            <a:spLocks noGrp="1"/>
          </p:cNvSpPr>
          <p:nvPr>
            <p:ph type="sldNum" sz="quarter" idx="12"/>
          </p:nvPr>
        </p:nvSpPr>
        <p:spPr bwMode="auto">
          <a:xfrm>
            <a:off x="7852410" y="320040"/>
            <a:ext cx="685800" cy="32004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pPr>
            <a:fld id="{1B6338CE-DD43-44D8-992C-008AFE743EC0}" type="slidenum">
              <a:rPr lang="en-US" sz="1000">
                <a:solidFill>
                  <a:schemeClr val="tx1">
                    <a:lumMod val="50000"/>
                    <a:lumOff val="50000"/>
                  </a:schemeClr>
                </a:solidFill>
                <a:latin typeface="Times New Roman" pitchFamily="18" charset="0"/>
                <a:cs typeface="Times New Roman" pitchFamily="18" charset="0"/>
                <a:sym typeface="Times New Roman" pitchFamily="18" charset="0"/>
              </a:rPr>
              <a:pPr algn="r" eaLnBrk="1" hangingPunct="1">
                <a:spcAft>
                  <a:spcPts val="600"/>
                </a:spcAft>
              </a:pPr>
              <a:t>23</a:t>
            </a:fld>
            <a:endParaRPr lang="en-US" sz="1000">
              <a:solidFill>
                <a:schemeClr val="tx1">
                  <a:lumMod val="50000"/>
                  <a:lumOff val="50000"/>
                </a:schemeClr>
              </a:solidFill>
              <a:latin typeface="Times New Roman" pitchFamily="18" charset="0"/>
              <a:cs typeface="Times New Roman" pitchFamily="18" charset="0"/>
              <a:sym typeface="Times New Roman" pitchFamily="18" charset="0"/>
            </a:endParaRPr>
          </a:p>
        </p:txBody>
      </p:sp>
      <p:sp>
        <p:nvSpPr>
          <p:cNvPr id="34819" name="Rectangle 7"/>
          <p:cNvSpPr>
            <a:spLocks noGrp="1" noChangeArrowheads="1"/>
          </p:cNvSpPr>
          <p:nvPr>
            <p:ph idx="1"/>
          </p:nvPr>
        </p:nvSpPr>
        <p:spPr>
          <a:xfrm>
            <a:off x="3840480" y="804672"/>
            <a:ext cx="4711446" cy="5248656"/>
          </a:xfrm>
        </p:spPr>
        <p:txBody>
          <a:bodyPr anchor="ctr">
            <a:normAutofit/>
          </a:bodyPr>
          <a:lstStyle/>
          <a:p>
            <a:pPr marL="514350" indent="-446088" eaLnBrk="1" hangingPunct="1">
              <a:buSzPct val="99000"/>
              <a:buFontTx/>
              <a:buAutoNum type="arabicPeriod"/>
              <a:defRPr/>
            </a:pPr>
            <a:r>
              <a:rPr lang="en-US" sz="1700"/>
              <a:t>Promotion of cross-cultural understanding</a:t>
            </a:r>
          </a:p>
          <a:p>
            <a:pPr marL="68262" indent="0" eaLnBrk="1" hangingPunct="1">
              <a:buSzPct val="99000"/>
              <a:buNone/>
              <a:defRPr/>
            </a:pPr>
            <a:r>
              <a:rPr lang="en-US" sz="1700"/>
              <a:t>					soft diplomacy</a:t>
            </a:r>
          </a:p>
          <a:p>
            <a:pPr marL="68262" indent="0" eaLnBrk="1" hangingPunct="1">
              <a:buSzPct val="99000"/>
              <a:buNone/>
              <a:defRPr/>
            </a:pPr>
            <a:endParaRPr lang="en-US" sz="1700"/>
          </a:p>
          <a:p>
            <a:pPr marL="582612" indent="-514350">
              <a:buSzPct val="100000"/>
              <a:buFont typeface="+mj-lt"/>
              <a:buAutoNum type="arabicPeriod" startAt="2"/>
              <a:defRPr/>
            </a:pPr>
            <a:r>
              <a:rPr lang="en-US" sz="1700"/>
              <a:t>Incentive to preserve culture and heritage</a:t>
            </a:r>
          </a:p>
          <a:p>
            <a:pPr marL="514350" indent="-446088" eaLnBrk="1" hangingPunct="1">
              <a:buSzPct val="99000"/>
              <a:buFontTx/>
              <a:buAutoNum type="arabicPeriod" startAt="2"/>
              <a:defRPr/>
            </a:pPr>
            <a:endParaRPr lang="en-US" sz="1700"/>
          </a:p>
          <a:p>
            <a:pPr marL="514350" indent="-446088">
              <a:buSzPct val="99000"/>
              <a:buFontTx/>
              <a:buAutoNum type="arabicPeriod" startAt="2"/>
              <a:defRPr/>
            </a:pPr>
            <a:r>
              <a:rPr lang="en-US" sz="1700"/>
              <a:t>Fostering of social wellbeing and stability</a:t>
            </a:r>
          </a:p>
          <a:p>
            <a:pPr marL="68262" indent="0" eaLnBrk="1" hangingPunct="1">
              <a:buSzPct val="99000"/>
              <a:buNone/>
              <a:defRPr/>
            </a:pPr>
            <a:endParaRPr lang="en-US" sz="1700"/>
          </a:p>
          <a:p>
            <a:pPr marL="514350" indent="-446088" eaLnBrk="1" hangingPunct="1">
              <a:buSzPct val="99000"/>
              <a:buFontTx/>
              <a:buAutoNum type="arabicPeriod" startAt="2"/>
              <a:defRPr/>
            </a:pPr>
            <a:endParaRPr lang="en-US" sz="1700"/>
          </a:p>
        </p:txBody>
      </p:sp>
      <p:sp>
        <p:nvSpPr>
          <p:cNvPr id="31749" name="Text Box 8"/>
          <p:cNvSpPr txBox="1">
            <a:spLocks noChangeArrowheads="1"/>
          </p:cNvSpPr>
          <p:nvPr/>
        </p:nvSpPr>
        <p:spPr bwMode="auto">
          <a:xfrm>
            <a:off x="8763000" y="66294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pPr>
            <a:fld id="{5608E1A9-61A2-4E33-9D5E-4FEADA81DCF9}" type="slidenum">
              <a:rPr lang="en-US" sz="1400">
                <a:solidFill>
                  <a:schemeClr val="tx1"/>
                </a:solidFill>
                <a:latin typeface="Times New Roman" pitchFamily="18" charset="0"/>
                <a:cs typeface="Times New Roman" pitchFamily="18" charset="0"/>
                <a:sym typeface="Times New Roman" pitchFamily="18" charset="0"/>
              </a:rPr>
              <a:pPr algn="r" eaLnBrk="1" hangingPunct="1">
                <a:spcAft>
                  <a:spcPts val="600"/>
                </a:spcAft>
              </a:pPr>
              <a:t>23</a:t>
            </a:fld>
            <a:endParaRPr lang="en-US" sz="1400">
              <a:solidFill>
                <a:schemeClr val="tx1"/>
              </a:solidFill>
              <a:latin typeface="Times New Roman" pitchFamily="18" charset="0"/>
              <a:cs typeface="Times New Roman" pitchFamily="18" charset="0"/>
              <a:sym typeface="Times New Roman" pitchFamily="18" charset="0"/>
            </a:endParaRPr>
          </a:p>
        </p:txBody>
      </p:sp>
    </p:spTree>
    <p:extLst>
      <p:ext uri="{BB962C8B-B14F-4D97-AF65-F5344CB8AC3E}">
        <p14:creationId xmlns:p14="http://schemas.microsoft.com/office/powerpoint/2010/main" val="1114346027"/>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83551" y="343486"/>
            <a:ext cx="8579094"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7B686D4-9583-4C1B-984D-AED4A5383DEC}"/>
              </a:ext>
            </a:extLst>
          </p:cNvPr>
          <p:cNvSpPr>
            <a:spLocks noGrp="1"/>
          </p:cNvSpPr>
          <p:nvPr>
            <p:ph type="title"/>
          </p:nvPr>
        </p:nvSpPr>
        <p:spPr>
          <a:xfrm>
            <a:off x="394554" y="466578"/>
            <a:ext cx="8354891" cy="930447"/>
          </a:xfrm>
        </p:spPr>
        <p:txBody>
          <a:bodyPr vert="horz" lIns="91440" tIns="45720" rIns="91440" bIns="45720" rtlCol="0" anchor="b">
            <a:normAutofit/>
          </a:bodyPr>
          <a:lstStyle/>
          <a:p>
            <a:pPr algn="ctr">
              <a:lnSpc>
                <a:spcPct val="90000"/>
              </a:lnSpc>
            </a:pPr>
            <a:r>
              <a:rPr lang="en-US" kern="1200">
                <a:solidFill>
                  <a:srgbClr val="FFFFFF"/>
                </a:solidFill>
                <a:latin typeface="+mj-lt"/>
                <a:ea typeface="+mj-ea"/>
                <a:cs typeface="+mj-cs"/>
              </a:rPr>
              <a:t>Alternative economies in tourism</a:t>
            </a:r>
          </a:p>
        </p:txBody>
      </p:sp>
      <p:cxnSp>
        <p:nvCxnSpPr>
          <p:cNvPr id="11" name="Straight Connector 10">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57350" y="1448631"/>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4DB2CD2F-E8E5-4BB6-865A-5C747697CC88}"/>
              </a:ext>
            </a:extLst>
          </p:cNvPr>
          <p:cNvPicPr>
            <a:picLocks noGrp="1" noChangeAspect="1"/>
          </p:cNvPicPr>
          <p:nvPr>
            <p:ph idx="1"/>
          </p:nvPr>
        </p:nvPicPr>
        <p:blipFill>
          <a:blip r:embed="rId2"/>
          <a:stretch>
            <a:fillRect/>
          </a:stretch>
        </p:blipFill>
        <p:spPr>
          <a:xfrm>
            <a:off x="632085" y="2509911"/>
            <a:ext cx="7838505" cy="3997637"/>
          </a:xfrm>
          <a:prstGeom prst="rect">
            <a:avLst/>
          </a:prstGeom>
        </p:spPr>
      </p:pic>
    </p:spTree>
    <p:extLst>
      <p:ext uri="{BB962C8B-B14F-4D97-AF65-F5344CB8AC3E}">
        <p14:creationId xmlns:p14="http://schemas.microsoft.com/office/powerpoint/2010/main" val="2451414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51C22E6-B1AC-46E3-B785-29B88A70840C}"/>
              </a:ext>
            </a:extLst>
          </p:cNvPr>
          <p:cNvSpPr>
            <a:spLocks noGrp="1"/>
          </p:cNvSpPr>
          <p:nvPr>
            <p:ph type="title"/>
          </p:nvPr>
        </p:nvSpPr>
        <p:spPr>
          <a:xfrm>
            <a:off x="2051720" y="2043663"/>
            <a:ext cx="4896544" cy="2105417"/>
          </a:xfrm>
        </p:spPr>
        <p:txBody>
          <a:bodyPr vert="horz" lIns="91440" tIns="45720" rIns="91440" bIns="45720" rtlCol="0" anchor="b">
            <a:normAutofit/>
          </a:bodyPr>
          <a:lstStyle/>
          <a:p>
            <a:pPr algn="ctr">
              <a:lnSpc>
                <a:spcPct val="90000"/>
              </a:lnSpc>
            </a:pPr>
            <a:r>
              <a:rPr lang="en-US" sz="4300" kern="1200" dirty="0">
                <a:solidFill>
                  <a:srgbClr val="FFFFFF"/>
                </a:solidFill>
                <a:latin typeface="+mj-lt"/>
                <a:ea typeface="+mj-ea"/>
                <a:cs typeface="+mj-cs"/>
              </a:rPr>
              <a:t>ENVIRONMENTAL </a:t>
            </a:r>
            <a:br>
              <a:rPr lang="en-US" sz="4300" kern="1200" dirty="0">
                <a:solidFill>
                  <a:srgbClr val="FFFFFF"/>
                </a:solidFill>
                <a:latin typeface="+mj-lt"/>
                <a:ea typeface="+mj-ea"/>
                <a:cs typeface="+mj-cs"/>
              </a:rPr>
            </a:br>
            <a:r>
              <a:rPr lang="en-US" sz="4300" kern="1200" dirty="0">
                <a:solidFill>
                  <a:srgbClr val="FFFFFF"/>
                </a:solidFill>
                <a:latin typeface="+mj-lt"/>
                <a:ea typeface="+mj-ea"/>
                <a:cs typeface="+mj-cs"/>
              </a:rPr>
              <a:t> IMPACTS </a:t>
            </a:r>
          </a:p>
        </p:txBody>
      </p:sp>
    </p:spTree>
    <p:extLst>
      <p:ext uri="{BB962C8B-B14F-4D97-AF65-F5344CB8AC3E}">
        <p14:creationId xmlns:p14="http://schemas.microsoft.com/office/powerpoint/2010/main" val="3834901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1" name="Rectangle 1"/>
          <p:cNvSpPr>
            <a:spLocks noGrp="1" noChangeArrowheads="1"/>
          </p:cNvSpPr>
          <p:nvPr>
            <p:ph type="title"/>
          </p:nvPr>
        </p:nvSpPr>
        <p:spPr>
          <a:xfrm>
            <a:off x="628650" y="963877"/>
            <a:ext cx="2620771" cy="493024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8098" tIns="38098" rIns="38098" bIns="38098">
            <a:normAutofit/>
          </a:bodyPr>
          <a:lstStyle/>
          <a:p>
            <a:pPr algn="r" eaLnBrk="1" hangingPunct="1">
              <a:defRPr/>
            </a:pPr>
            <a:r>
              <a:rPr lang="en-US" sz="3400">
                <a:solidFill>
                  <a:schemeClr val="accent1"/>
                </a:solidFill>
              </a:rPr>
              <a:t>Terminology to consider</a:t>
            </a:r>
          </a:p>
        </p:txBody>
      </p:sp>
      <p:cxnSp>
        <p:nvCxnSpPr>
          <p:cNvPr id="73" name="Straight Connector 7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5842" name="Rectangle 2"/>
          <p:cNvSpPr>
            <a:spLocks noGrp="1" noChangeArrowheads="1"/>
          </p:cNvSpPr>
          <p:nvPr>
            <p:ph type="body" idx="1"/>
          </p:nvPr>
        </p:nvSpPr>
        <p:spPr>
          <a:xfrm>
            <a:off x="3732023" y="963877"/>
            <a:ext cx="4783327" cy="4930246"/>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8098" tIns="38098" rIns="38098" bIns="38098" anchor="ctr">
            <a:normAutofit/>
          </a:bodyPr>
          <a:lstStyle/>
          <a:p>
            <a:pPr>
              <a:buSzPct val="155000"/>
            </a:pPr>
            <a:r>
              <a:rPr lang="en-US" sz="2100" dirty="0"/>
              <a:t>Disturbance -  </a:t>
            </a:r>
            <a:r>
              <a:rPr lang="en-US" sz="2100" u="sng" dirty="0"/>
              <a:t>any </a:t>
            </a:r>
            <a:r>
              <a:rPr lang="en-US" sz="2100" dirty="0"/>
              <a:t>disruption to an ecosystem (natural or otherwise)</a:t>
            </a:r>
          </a:p>
          <a:p>
            <a:pPr>
              <a:buSzPct val="155000"/>
            </a:pPr>
            <a:endParaRPr lang="en-US" sz="2100" dirty="0"/>
          </a:p>
          <a:p>
            <a:pPr>
              <a:spcBef>
                <a:spcPts val="562"/>
              </a:spcBef>
              <a:buSzPct val="155000"/>
            </a:pPr>
            <a:r>
              <a:rPr lang="en-US" sz="2100" dirty="0"/>
              <a:t>Incremental effects – continuous small changes which may not be noticed (by most people) until massive damage has occurred</a:t>
            </a:r>
          </a:p>
          <a:p>
            <a:pPr>
              <a:spcBef>
                <a:spcPts val="562"/>
              </a:spcBef>
              <a:buSzPct val="155000"/>
            </a:pPr>
            <a:endParaRPr lang="en-US" sz="2100" dirty="0"/>
          </a:p>
          <a:p>
            <a:pPr>
              <a:spcBef>
                <a:spcPts val="562"/>
              </a:spcBef>
              <a:buSzPct val="155000"/>
            </a:pPr>
            <a:r>
              <a:rPr lang="en-US" sz="2100" dirty="0"/>
              <a:t>Cumulative effects – combined stressors from various factors leading to a greater impact than might be expected</a:t>
            </a:r>
          </a:p>
        </p:txBody>
      </p:sp>
    </p:spTree>
    <p:extLst>
      <p:ext uri="{BB962C8B-B14F-4D97-AF65-F5344CB8AC3E}">
        <p14:creationId xmlns:p14="http://schemas.microsoft.com/office/powerpoint/2010/main" val="13660585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8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84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584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C3A7D3-7348-4439-B281-2572696520F5}"/>
              </a:ext>
            </a:extLst>
          </p:cNvPr>
          <p:cNvPicPr>
            <a:picLocks noChangeAspect="1"/>
          </p:cNvPicPr>
          <p:nvPr/>
        </p:nvPicPr>
        <p:blipFill rotWithShape="1">
          <a:blip r:embed="rId3"/>
          <a:srcRect l="527" r="8806" b="-1"/>
          <a:stretch/>
        </p:blipFill>
        <p:spPr>
          <a:xfrm>
            <a:off x="20" y="1"/>
            <a:ext cx="9143980" cy="6857999"/>
          </a:xfrm>
          <a:prstGeom prst="rect">
            <a:avLst/>
          </a:prstGeom>
        </p:spPr>
      </p:pic>
      <p:sp>
        <p:nvSpPr>
          <p:cNvPr id="73"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882442" y="2714171"/>
            <a:ext cx="4261558" cy="415011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68580" tIns="34290" rIns="68580" bIns="34290" rtlCol="0" anchor="t">
            <a:normAutofit/>
          </a:bodyPr>
          <a:lstStyle/>
          <a:p>
            <a:pPr algn="ctr">
              <a:spcAft>
                <a:spcPts val="750"/>
              </a:spcAft>
              <a:buClr>
                <a:schemeClr val="tx1"/>
              </a:buClr>
              <a:buSzPct val="100000"/>
            </a:pPr>
            <a:endParaRPr lang="en-US" sz="1200" cap="all"/>
          </a:p>
        </p:txBody>
      </p:sp>
      <p:sp>
        <p:nvSpPr>
          <p:cNvPr id="2" name="Title 1"/>
          <p:cNvSpPr>
            <a:spLocks noGrp="1"/>
          </p:cNvSpPr>
          <p:nvPr>
            <p:ph type="title"/>
          </p:nvPr>
        </p:nvSpPr>
        <p:spPr>
          <a:xfrm>
            <a:off x="5306708" y="3734093"/>
            <a:ext cx="3709553" cy="1375542"/>
          </a:xfrm>
        </p:spPr>
        <p:txBody>
          <a:bodyPr vert="horz" lIns="91440" tIns="45720" rIns="91440" bIns="45720" rtlCol="0" anchor="b">
            <a:normAutofit/>
          </a:bodyPr>
          <a:lstStyle/>
          <a:p>
            <a:pPr algn="ctr">
              <a:lnSpc>
                <a:spcPct val="90000"/>
              </a:lnSpc>
              <a:defRPr/>
            </a:pPr>
            <a:r>
              <a:rPr lang="en-US" sz="3200" kern="1200" dirty="0">
                <a:solidFill>
                  <a:schemeClr val="tx1"/>
                </a:solidFill>
                <a:latin typeface="+mj-lt"/>
                <a:ea typeface="+mj-ea"/>
                <a:cs typeface="+mj-cs"/>
              </a:rPr>
              <a:t>Environmental costs  </a:t>
            </a:r>
          </a:p>
        </p:txBody>
      </p:sp>
      <p:sp>
        <p:nvSpPr>
          <p:cNvPr id="4" name="Text Placeholder 3"/>
          <p:cNvSpPr>
            <a:spLocks noGrp="1"/>
          </p:cNvSpPr>
          <p:nvPr>
            <p:ph type="body" idx="1"/>
          </p:nvPr>
        </p:nvSpPr>
        <p:spPr>
          <a:xfrm>
            <a:off x="5537637" y="5243376"/>
            <a:ext cx="3247697" cy="1614619"/>
          </a:xfrm>
          <a:noFill/>
        </p:spPr>
        <p:txBody>
          <a:bodyPr vert="horz" lIns="91440" tIns="45720" rIns="91440" bIns="45720" rtlCol="0">
            <a:noAutofit/>
          </a:bodyPr>
          <a:lstStyle/>
          <a:p>
            <a:pPr algn="ctr">
              <a:lnSpc>
                <a:spcPct val="90000"/>
              </a:lnSpc>
              <a:spcBef>
                <a:spcPts val="1000"/>
              </a:spcBef>
            </a:pPr>
            <a:r>
              <a:rPr lang="en-US" sz="1400" kern="1200" dirty="0">
                <a:solidFill>
                  <a:schemeClr val="tx1"/>
                </a:solidFill>
                <a:latin typeface="+mn-lt"/>
                <a:ea typeface="+mn-ea"/>
                <a:cs typeface="+mn-cs"/>
              </a:rPr>
              <a:t>Climate change </a:t>
            </a:r>
          </a:p>
          <a:p>
            <a:pPr algn="ctr">
              <a:lnSpc>
                <a:spcPct val="90000"/>
              </a:lnSpc>
              <a:spcBef>
                <a:spcPts val="1000"/>
              </a:spcBef>
            </a:pPr>
            <a:r>
              <a:rPr lang="en-US" sz="1400" dirty="0">
                <a:solidFill>
                  <a:schemeClr val="tx1"/>
                </a:solidFill>
              </a:rPr>
              <a:t>Landscape alteration </a:t>
            </a:r>
          </a:p>
          <a:p>
            <a:pPr algn="ctr">
              <a:lnSpc>
                <a:spcPct val="90000"/>
              </a:lnSpc>
              <a:spcBef>
                <a:spcPts val="1000"/>
              </a:spcBef>
            </a:pPr>
            <a:r>
              <a:rPr lang="en-US" sz="1400" kern="1200" dirty="0">
                <a:solidFill>
                  <a:schemeClr val="tx1"/>
                </a:solidFill>
                <a:latin typeface="+mn-lt"/>
                <a:ea typeface="+mn-ea"/>
                <a:cs typeface="+mn-cs"/>
              </a:rPr>
              <a:t>Use of resources</a:t>
            </a:r>
          </a:p>
          <a:p>
            <a:pPr algn="ctr">
              <a:lnSpc>
                <a:spcPct val="90000"/>
              </a:lnSpc>
              <a:spcBef>
                <a:spcPts val="1000"/>
              </a:spcBef>
            </a:pPr>
            <a:r>
              <a:rPr lang="en-US" sz="1400" kern="1200" dirty="0">
                <a:solidFill>
                  <a:schemeClr val="tx1"/>
                </a:solidFill>
                <a:latin typeface="+mn-lt"/>
                <a:ea typeface="+mn-ea"/>
                <a:cs typeface="+mn-cs"/>
              </a:rPr>
              <a:t>Waste and pollution </a:t>
            </a:r>
          </a:p>
          <a:p>
            <a:pPr algn="ctr">
              <a:lnSpc>
                <a:spcPct val="90000"/>
              </a:lnSpc>
              <a:spcBef>
                <a:spcPts val="1000"/>
              </a:spcBef>
            </a:pPr>
            <a:r>
              <a:rPr lang="en-US" sz="1400" kern="1200" dirty="0">
                <a:solidFill>
                  <a:schemeClr val="tx1"/>
                </a:solidFill>
                <a:latin typeface="+mn-lt"/>
                <a:ea typeface="+mn-ea"/>
                <a:cs typeface="+mn-cs"/>
              </a:rPr>
              <a:t>Impact on wildlife </a:t>
            </a:r>
          </a:p>
        </p:txBody>
      </p:sp>
      <p:sp>
        <p:nvSpPr>
          <p:cNvPr id="45060" name="Slide Number Placeholder 3"/>
          <p:cNvSpPr>
            <a:spLocks noGrp="1"/>
          </p:cNvSpPr>
          <p:nvPr>
            <p:ph type="sldNum" sz="quarter" idx="12"/>
          </p:nvPr>
        </p:nvSpPr>
        <p:spPr bwMode="auto">
          <a:xfrm>
            <a:off x="7024326" y="3292078"/>
            <a:ext cx="274320" cy="273844"/>
          </a:xfrm>
          <a:prstGeom prst="ellipse">
            <a:avLst/>
          </a:prstGeom>
          <a:solidFill>
            <a:schemeClr val="bg1">
              <a:alpha val="30000"/>
            </a:schemeClr>
          </a:solidFill>
          <a:ln>
            <a:solidFill>
              <a:schemeClr val="tx1">
                <a:lumMod val="75000"/>
                <a:lumOff val="25000"/>
              </a:schemeClr>
            </a:solidFill>
          </a:ln>
        </p:spPr>
        <p:txBody>
          <a:bodyPr vert="horz" lIns="91440" tIns="45720" rIns="91440" bIns="45720" numCol="1" rtlCol="0" anchor="ctr" anchorCtr="0" compatLnSpc="1">
            <a:prstTxWarp prst="textNoShape">
              <a:avLst/>
            </a:prstTxWarp>
            <a:normAutofit fontScale="62500" lnSpcReduction="20000"/>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lnSpc>
                <a:spcPct val="90000"/>
              </a:lnSpc>
              <a:spcAft>
                <a:spcPts val="600"/>
              </a:spcAft>
              <a:defRPr/>
            </a:pPr>
            <a:fld id="{9C104E81-9CF6-4DDF-8B8A-4EE22840A187}" type="slidenum">
              <a:rPr lang="en-US" sz="700" b="0">
                <a:solidFill>
                  <a:schemeClr val="tx1"/>
                </a:solidFill>
                <a:latin typeface="+mn-lt"/>
                <a:ea typeface="+mn-ea"/>
                <a:cs typeface="+mn-cs"/>
              </a:rPr>
              <a:pPr algn="ctr" eaLnBrk="1" hangingPunct="1">
                <a:lnSpc>
                  <a:spcPct val="90000"/>
                </a:lnSpc>
                <a:spcAft>
                  <a:spcPts val="600"/>
                </a:spcAft>
                <a:defRPr/>
              </a:pPr>
              <a:t>27</a:t>
            </a:fld>
            <a:endParaRPr lang="en-US" sz="700" b="0">
              <a:solidFill>
                <a:schemeClr val="tx1"/>
              </a:solidFill>
              <a:latin typeface="+mn-lt"/>
              <a:ea typeface="+mn-ea"/>
              <a:cs typeface="+mn-cs"/>
            </a:endParaRPr>
          </a:p>
        </p:txBody>
      </p:sp>
      <p:cxnSp>
        <p:nvCxnSpPr>
          <p:cNvPr id="75" name="Straight Connector 74">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10703" y="5154215"/>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870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1" name="Rectangle 1"/>
          <p:cNvSpPr>
            <a:spLocks noGrp="1" noChangeArrowheads="1"/>
          </p:cNvSpPr>
          <p:nvPr>
            <p:ph type="title"/>
          </p:nvPr>
        </p:nvSpPr>
        <p:spPr>
          <a:xfrm>
            <a:off x="491490" y="365125"/>
            <a:ext cx="3840085" cy="1692794"/>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8098" tIns="38098" rIns="38098" bIns="38098">
            <a:normAutofit/>
          </a:bodyPr>
          <a:lstStyle/>
          <a:p>
            <a:pPr eaLnBrk="1" hangingPunct="1">
              <a:lnSpc>
                <a:spcPct val="90000"/>
              </a:lnSpc>
              <a:defRPr/>
            </a:pPr>
            <a:r>
              <a:rPr lang="en-US" sz="3400" dirty="0">
                <a:latin typeface="Arial Rounded MT Bold" pitchFamily="34" charset="0"/>
              </a:rPr>
              <a:t>Impacts from Accommodation</a:t>
            </a:r>
          </a:p>
        </p:txBody>
      </p:sp>
      <p:sp>
        <p:nvSpPr>
          <p:cNvPr id="46082" name="Rectangle 2"/>
          <p:cNvSpPr>
            <a:spLocks noGrp="1" noChangeArrowheads="1"/>
          </p:cNvSpPr>
          <p:nvPr>
            <p:ph type="body" idx="1"/>
          </p:nvPr>
        </p:nvSpPr>
        <p:spPr>
          <a:xfrm>
            <a:off x="491490" y="2575033"/>
            <a:ext cx="4440550" cy="4022311"/>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8098" tIns="38098" rIns="38098" bIns="38098">
            <a:normAutofit/>
          </a:bodyPr>
          <a:lstStyle/>
          <a:p>
            <a:pPr marL="0" indent="0">
              <a:buSzPct val="155000"/>
              <a:buNone/>
            </a:pPr>
            <a:r>
              <a:rPr lang="en-US" sz="1600" dirty="0"/>
              <a:t>In the initial development stages</a:t>
            </a:r>
          </a:p>
          <a:p>
            <a:pPr marL="590455" lvl="1" indent="-406286">
              <a:spcBef>
                <a:spcPts val="492"/>
              </a:spcBef>
              <a:buSzPct val="155000"/>
            </a:pPr>
            <a:r>
              <a:rPr lang="en-US" sz="1600" dirty="0" err="1"/>
              <a:t>Eg.</a:t>
            </a:r>
            <a:r>
              <a:rPr lang="en-US" sz="1600" dirty="0"/>
              <a:t> clearing vegetation to build a hotel, golf course</a:t>
            </a:r>
          </a:p>
          <a:p>
            <a:pPr marL="590455" lvl="1" indent="-406286">
              <a:spcBef>
                <a:spcPts val="492"/>
              </a:spcBef>
              <a:buSzPct val="155000"/>
            </a:pPr>
            <a:r>
              <a:rPr lang="en-US" sz="1600" dirty="0" err="1"/>
              <a:t>Eg.</a:t>
            </a:r>
            <a:r>
              <a:rPr lang="en-US" sz="1600" dirty="0"/>
              <a:t> reclaiming wetlands </a:t>
            </a:r>
          </a:p>
          <a:p>
            <a:pPr marL="527069" lvl="1" indent="-342900">
              <a:spcBef>
                <a:spcPts val="492"/>
              </a:spcBef>
              <a:buSzPct val="155000"/>
            </a:pPr>
            <a:endParaRPr lang="en-US" sz="1600" dirty="0"/>
          </a:p>
          <a:p>
            <a:pPr marL="0" indent="0">
              <a:spcBef>
                <a:spcPts val="562"/>
              </a:spcBef>
              <a:buSzPct val="155000"/>
              <a:buNone/>
            </a:pPr>
            <a:r>
              <a:rPr lang="en-US" sz="1600" dirty="0"/>
              <a:t>Permanent restructuring</a:t>
            </a:r>
          </a:p>
          <a:p>
            <a:pPr marL="590455" lvl="1" indent="-406286">
              <a:spcBef>
                <a:spcPts val="492"/>
              </a:spcBef>
              <a:buSzPct val="155000"/>
            </a:pPr>
            <a:r>
              <a:rPr lang="en-US" sz="1600" dirty="0"/>
              <a:t>Disruption of migration</a:t>
            </a:r>
          </a:p>
          <a:p>
            <a:pPr marL="590455" lvl="1" indent="-406286">
              <a:spcBef>
                <a:spcPts val="492"/>
              </a:spcBef>
              <a:buSzPct val="155000"/>
            </a:pPr>
            <a:r>
              <a:rPr lang="en-US" sz="1600" dirty="0"/>
              <a:t>Waste and pollution</a:t>
            </a:r>
          </a:p>
        </p:txBody>
      </p:sp>
      <p:pic>
        <p:nvPicPr>
          <p:cNvPr id="3" name="Picture 2" descr="Triangular modern cabin on edge of lake">
            <a:extLst>
              <a:ext uri="{FF2B5EF4-FFF2-40B4-BE49-F238E27FC236}">
                <a16:creationId xmlns:a16="http://schemas.microsoft.com/office/drawing/2014/main" id="{1AAFB404-C5E6-8BC7-931C-7D65867E0ED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8975"/>
          <a:stretch/>
        </p:blipFill>
        <p:spPr>
          <a:xfrm>
            <a:off x="4860032" y="-99392"/>
            <a:ext cx="5580112" cy="7056784"/>
          </a:xfrm>
          <a:prstGeom prst="chord">
            <a:avLst>
              <a:gd name="adj1" fmla="val 2700000"/>
              <a:gd name="adj2" fmla="val 17909004"/>
            </a:avLst>
          </a:prstGeom>
        </p:spPr>
      </p:pic>
    </p:spTree>
    <p:extLst>
      <p:ext uri="{BB962C8B-B14F-4D97-AF65-F5344CB8AC3E}">
        <p14:creationId xmlns:p14="http://schemas.microsoft.com/office/powerpoint/2010/main" val="25943605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08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608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4608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608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4608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4608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7" name="Rectangle 1"/>
          <p:cNvSpPr>
            <a:spLocks noGrp="1" noChangeArrowheads="1"/>
          </p:cNvSpPr>
          <p:nvPr>
            <p:ph type="title"/>
          </p:nvPr>
        </p:nvSpPr>
        <p:spPr>
          <a:xfrm>
            <a:off x="491490" y="365125"/>
            <a:ext cx="3840085" cy="1692794"/>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8098" tIns="38098" rIns="38098" bIns="38098">
            <a:normAutofit/>
          </a:bodyPr>
          <a:lstStyle/>
          <a:p>
            <a:pPr eaLnBrk="1" hangingPunct="1">
              <a:defRPr/>
            </a:pPr>
            <a:r>
              <a:rPr lang="en-US"/>
              <a:t>Tourism emissions</a:t>
            </a:r>
          </a:p>
        </p:txBody>
      </p:sp>
      <p:cxnSp>
        <p:nvCxnSpPr>
          <p:cNvPr id="71" name="Straight Arrow Connector 7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7891" name="Rectangle 2"/>
          <p:cNvSpPr>
            <a:spLocks noGrp="1" noChangeArrowheads="1"/>
          </p:cNvSpPr>
          <p:nvPr>
            <p:ph type="body" idx="1"/>
          </p:nvPr>
        </p:nvSpPr>
        <p:spPr>
          <a:xfrm>
            <a:off x="491490" y="2575034"/>
            <a:ext cx="3840085" cy="346222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8098" tIns="38098" rIns="38098" bIns="38098">
            <a:normAutofit/>
          </a:bodyPr>
          <a:lstStyle/>
          <a:p>
            <a:pPr marL="367221" indent="-367221">
              <a:lnSpc>
                <a:spcPct val="90000"/>
              </a:lnSpc>
              <a:buSzPct val="155000"/>
              <a:buBlip>
                <a:blip r:embed="rId2"/>
              </a:buBlip>
            </a:pPr>
            <a:r>
              <a:rPr lang="en-US" sz="1600"/>
              <a:t>Transport (to, from, at the destination)</a:t>
            </a:r>
          </a:p>
          <a:p>
            <a:pPr marL="0" indent="0">
              <a:lnSpc>
                <a:spcPct val="90000"/>
              </a:lnSpc>
              <a:buSzPct val="155000"/>
              <a:buNone/>
            </a:pPr>
            <a:endParaRPr lang="en-US" sz="1600"/>
          </a:p>
          <a:p>
            <a:pPr marL="367221" indent="-367221">
              <a:lnSpc>
                <a:spcPct val="90000"/>
              </a:lnSpc>
              <a:spcBef>
                <a:spcPts val="562"/>
              </a:spcBef>
              <a:buSzPct val="155000"/>
              <a:buBlip>
                <a:blip r:embed="rId2"/>
              </a:buBlip>
            </a:pPr>
            <a:r>
              <a:rPr lang="en-US" sz="1600"/>
              <a:t>Destination related (accom, activities)</a:t>
            </a:r>
          </a:p>
          <a:p>
            <a:pPr marL="367221" indent="-367221">
              <a:lnSpc>
                <a:spcPct val="90000"/>
              </a:lnSpc>
              <a:spcBef>
                <a:spcPts val="562"/>
              </a:spcBef>
              <a:buSzPct val="155000"/>
              <a:buBlip>
                <a:blip r:embed="rId2"/>
              </a:buBlip>
            </a:pPr>
            <a:endParaRPr lang="en-US" sz="1600"/>
          </a:p>
          <a:p>
            <a:pPr marL="0" indent="0">
              <a:lnSpc>
                <a:spcPct val="90000"/>
              </a:lnSpc>
              <a:spcBef>
                <a:spcPts val="562"/>
              </a:spcBef>
              <a:buSzPct val="155000"/>
              <a:buNone/>
            </a:pPr>
            <a:endParaRPr lang="en-US" sz="1600"/>
          </a:p>
          <a:p>
            <a:pPr marL="367221" indent="-367221">
              <a:lnSpc>
                <a:spcPct val="90000"/>
              </a:lnSpc>
              <a:buSzPct val="155000"/>
              <a:buBlip>
                <a:blip r:embed="rId2"/>
              </a:buBlip>
            </a:pPr>
            <a:r>
              <a:rPr lang="en-US" sz="1600"/>
              <a:t>Transport accounts for 14% of GHG emissions</a:t>
            </a:r>
          </a:p>
          <a:p>
            <a:pPr marL="0" indent="0">
              <a:lnSpc>
                <a:spcPct val="90000"/>
              </a:lnSpc>
              <a:spcBef>
                <a:spcPts val="562"/>
              </a:spcBef>
              <a:buSzPct val="155000"/>
              <a:buNone/>
            </a:pPr>
            <a:r>
              <a:rPr lang="en-US" sz="1600"/>
              <a:t>	Of this: 	</a:t>
            </a:r>
          </a:p>
          <a:p>
            <a:pPr marL="184169" lvl="1" indent="0">
              <a:lnSpc>
                <a:spcPct val="90000"/>
              </a:lnSpc>
              <a:spcBef>
                <a:spcPts val="492"/>
              </a:spcBef>
              <a:buSzPct val="155000"/>
              <a:buNone/>
            </a:pPr>
            <a:r>
              <a:rPr lang="en-US" sz="1600"/>
              <a:t>	road      = 76%, </a:t>
            </a:r>
          </a:p>
          <a:p>
            <a:pPr marL="184169" lvl="1" indent="0">
              <a:lnSpc>
                <a:spcPct val="90000"/>
              </a:lnSpc>
              <a:spcBef>
                <a:spcPts val="492"/>
              </a:spcBef>
              <a:buSzPct val="155000"/>
              <a:buNone/>
            </a:pPr>
            <a:r>
              <a:rPr lang="en-US" sz="1600"/>
              <a:t>	aviation = 12%</a:t>
            </a:r>
          </a:p>
          <a:p>
            <a:pPr marL="0" indent="0">
              <a:lnSpc>
                <a:spcPct val="90000"/>
              </a:lnSpc>
              <a:spcBef>
                <a:spcPts val="562"/>
              </a:spcBef>
              <a:buSzPct val="155000"/>
              <a:buNone/>
            </a:pPr>
            <a:endParaRPr lang="en-US" sz="1600"/>
          </a:p>
        </p:txBody>
      </p:sp>
      <p:pic>
        <p:nvPicPr>
          <p:cNvPr id="4"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592" r="23174" b="-1"/>
          <a:stretch/>
        </p:blipFill>
        <p:spPr bwMode="auto">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06464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3" name="Freeform: Shape 202">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296" name="Rectangle 6"/>
          <p:cNvSpPr>
            <a:spLocks noGrp="1" noChangeArrowheads="1"/>
          </p:cNvSpPr>
          <p:nvPr>
            <p:ph type="title"/>
          </p:nvPr>
        </p:nvSpPr>
        <p:spPr>
          <a:xfrm>
            <a:off x="647271" y="1012004"/>
            <a:ext cx="2562119" cy="4795408"/>
          </a:xfrm>
        </p:spPr>
        <p:txBody>
          <a:bodyPr>
            <a:normAutofit/>
          </a:bodyPr>
          <a:lstStyle/>
          <a:p>
            <a:pPr eaLnBrk="1" fontAlgn="auto" hangingPunct="1">
              <a:spcAft>
                <a:spcPts val="0"/>
              </a:spcAft>
              <a:defRPr/>
            </a:pPr>
            <a:r>
              <a:rPr lang="en-US">
                <a:solidFill>
                  <a:srgbClr val="FFFFFF"/>
                </a:solidFill>
              </a:rPr>
              <a:t>Impacts of Tourism</a:t>
            </a:r>
          </a:p>
        </p:txBody>
      </p:sp>
      <p:sp>
        <p:nvSpPr>
          <p:cNvPr id="11268" name="Slide Number Placeholder 3"/>
          <p:cNvSpPr>
            <a:spLocks noGrp="1"/>
          </p:cNvSpPr>
          <p:nvPr>
            <p:ph type="sldNum" sz="quarter" idx="12"/>
          </p:nvPr>
        </p:nvSpPr>
        <p:spPr bwMode="auto">
          <a:xfrm>
            <a:off x="8044665" y="6356350"/>
            <a:ext cx="470685"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pPr>
            <a:fld id="{EC7ADA4B-7849-4F6F-92EC-B90B8EF2D692}" type="slidenum">
              <a:rPr lang="en-US" sz="1000">
                <a:solidFill>
                  <a:prstClr val="black">
                    <a:tint val="75000"/>
                  </a:prstClr>
                </a:solidFill>
                <a:latin typeface="Times New Roman" pitchFamily="18" charset="0"/>
                <a:cs typeface="Times New Roman" pitchFamily="18" charset="0"/>
                <a:sym typeface="Times New Roman" pitchFamily="18" charset="0"/>
              </a:rPr>
              <a:pPr algn="r" eaLnBrk="1" hangingPunct="1">
                <a:spcAft>
                  <a:spcPts val="600"/>
                </a:spcAft>
              </a:pPr>
              <a:t>3</a:t>
            </a:fld>
            <a:endParaRPr lang="en-US" sz="1000">
              <a:solidFill>
                <a:prstClr val="black">
                  <a:tint val="75000"/>
                </a:prstClr>
              </a:solidFill>
              <a:latin typeface="Times New Roman" pitchFamily="18" charset="0"/>
              <a:cs typeface="Times New Roman" pitchFamily="18" charset="0"/>
              <a:sym typeface="Times New Roman" pitchFamily="18" charset="0"/>
            </a:endParaRPr>
          </a:p>
        </p:txBody>
      </p:sp>
      <p:sp>
        <p:nvSpPr>
          <p:cNvPr id="11269" name="Text Box 8"/>
          <p:cNvSpPr txBox="1">
            <a:spLocks noChangeArrowheads="1"/>
          </p:cNvSpPr>
          <p:nvPr/>
        </p:nvSpPr>
        <p:spPr bwMode="auto">
          <a:xfrm>
            <a:off x="8763000" y="66294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pPr>
            <a:fld id="{775E38E2-CB0D-4998-904A-217BEDEB612E}" type="slidenum">
              <a:rPr lang="en-US" sz="1400">
                <a:solidFill>
                  <a:schemeClr val="tx1"/>
                </a:solidFill>
                <a:latin typeface="Times New Roman" pitchFamily="18" charset="0"/>
                <a:cs typeface="Times New Roman" pitchFamily="18" charset="0"/>
                <a:sym typeface="Times New Roman" pitchFamily="18" charset="0"/>
              </a:rPr>
              <a:pPr algn="r" eaLnBrk="1" hangingPunct="1">
                <a:spcAft>
                  <a:spcPts val="600"/>
                </a:spcAft>
              </a:pPr>
              <a:t>3</a:t>
            </a:fld>
            <a:endParaRPr lang="en-US" sz="1400">
              <a:solidFill>
                <a:schemeClr val="tx1"/>
              </a:solidFill>
              <a:latin typeface="Times New Roman" pitchFamily="18" charset="0"/>
              <a:cs typeface="Times New Roman" pitchFamily="18" charset="0"/>
              <a:sym typeface="Times New Roman" pitchFamily="18" charset="0"/>
            </a:endParaRPr>
          </a:p>
        </p:txBody>
      </p:sp>
      <p:graphicFrame>
        <p:nvGraphicFramePr>
          <p:cNvPr id="15365" name="Rectangle 7">
            <a:extLst>
              <a:ext uri="{FF2B5EF4-FFF2-40B4-BE49-F238E27FC236}">
                <a16:creationId xmlns:a16="http://schemas.microsoft.com/office/drawing/2014/main" id="{DC1A5B2D-F650-4034-9095-B3E8C78EFA00}"/>
              </a:ext>
            </a:extLst>
          </p:cNvPr>
          <p:cNvGraphicFramePr>
            <a:graphicFrameLocks noGrp="1"/>
          </p:cNvGraphicFramePr>
          <p:nvPr>
            <p:ph idx="1"/>
            <p:extLst>
              <p:ext uri="{D42A27DB-BD31-4B8C-83A1-F6EECF244321}">
                <p14:modId xmlns:p14="http://schemas.microsoft.com/office/powerpoint/2010/main" val="3786189343"/>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0897402"/>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60417" name="Rectangle 1"/>
          <p:cNvSpPr>
            <a:spLocks noGrp="1" noChangeArrowheads="1"/>
          </p:cNvSpPr>
          <p:nvPr>
            <p:ph type="title"/>
          </p:nvPr>
        </p:nvSpPr>
        <p:spPr>
          <a:xfrm>
            <a:off x="491490" y="365125"/>
            <a:ext cx="3840085" cy="1692794"/>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p>
            <a:pPr>
              <a:lnSpc>
                <a:spcPct val="90000"/>
              </a:lnSpc>
              <a:defRPr/>
            </a:pPr>
            <a:r>
              <a:rPr lang="en-US" sz="4400">
                <a:solidFill>
                  <a:schemeClr val="tx1"/>
                </a:solidFill>
              </a:rPr>
              <a:t>Impacts on wildlife</a:t>
            </a:r>
          </a:p>
        </p:txBody>
      </p:sp>
      <p:cxnSp>
        <p:nvCxnSpPr>
          <p:cNvPr id="70" name="Straight Arrow Connector 6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91490" y="2575034"/>
            <a:ext cx="3840085" cy="3462228"/>
          </a:xfrm>
          <a:prstGeom prst="rect">
            <a:avLst/>
          </a:prstGeom>
        </p:spPr>
        <p:txBody>
          <a:bodyPr vert="horz" lIns="91440" tIns="45720" rIns="91440" bIns="45720" rtlCol="0">
            <a:normAutofit/>
          </a:bodyPr>
          <a:lstStyle/>
          <a:p>
            <a:pPr>
              <a:lnSpc>
                <a:spcPct val="90000"/>
              </a:lnSpc>
            </a:pPr>
            <a:r>
              <a:rPr lang="en-US" sz="1600" dirty="0"/>
              <a:t>Major impacts are STRESS </a:t>
            </a:r>
          </a:p>
          <a:p>
            <a:pPr>
              <a:lnSpc>
                <a:spcPct val="90000"/>
              </a:lnSpc>
            </a:pPr>
            <a:r>
              <a:rPr lang="en-US" sz="1600" dirty="0"/>
              <a:t>and DISTURBANCE</a:t>
            </a:r>
          </a:p>
          <a:p>
            <a:pPr indent="-228600">
              <a:lnSpc>
                <a:spcPct val="90000"/>
              </a:lnSpc>
              <a:buSzPct val="155000"/>
              <a:buFont typeface="Arial" panose="020B0604020202020204" pitchFamily="34" charset="0"/>
              <a:buChar char="•"/>
            </a:pPr>
            <a:endParaRPr lang="en-US" sz="1600" dirty="0"/>
          </a:p>
          <a:p>
            <a:pPr>
              <a:lnSpc>
                <a:spcPct val="90000"/>
              </a:lnSpc>
              <a:buSzPct val="155000"/>
            </a:pPr>
            <a:endParaRPr lang="en-US" sz="1600" dirty="0"/>
          </a:p>
          <a:p>
            <a:pPr>
              <a:lnSpc>
                <a:spcPct val="90000"/>
              </a:lnSpc>
              <a:buSzPct val="155000"/>
            </a:pPr>
            <a:r>
              <a:rPr lang="en-US" sz="1600" dirty="0"/>
              <a:t>Impacts will depend on: </a:t>
            </a:r>
          </a:p>
          <a:p>
            <a:pPr marL="361950" indent="-228600">
              <a:lnSpc>
                <a:spcPct val="90000"/>
              </a:lnSpc>
              <a:buSzPct val="155000"/>
              <a:buFont typeface="Arial" panose="020B0604020202020204" pitchFamily="34" charset="0"/>
              <a:buChar char="•"/>
            </a:pPr>
            <a:r>
              <a:rPr lang="en-US" sz="1600" dirty="0"/>
              <a:t>Mode of access</a:t>
            </a:r>
          </a:p>
          <a:p>
            <a:pPr marL="361950" indent="-228600">
              <a:lnSpc>
                <a:spcPct val="90000"/>
              </a:lnSpc>
              <a:spcBef>
                <a:spcPts val="562"/>
              </a:spcBef>
              <a:buSzPct val="155000"/>
              <a:buFont typeface="Arial" panose="020B0604020202020204" pitchFamily="34" charset="0"/>
              <a:buChar char="•"/>
            </a:pPr>
            <a:r>
              <a:rPr lang="en-US" sz="1600" dirty="0"/>
              <a:t>Environmental sensitivity</a:t>
            </a:r>
          </a:p>
          <a:p>
            <a:pPr marL="361950" indent="-228600">
              <a:lnSpc>
                <a:spcPct val="90000"/>
              </a:lnSpc>
              <a:spcBef>
                <a:spcPts val="562"/>
              </a:spcBef>
              <a:buSzPct val="155000"/>
              <a:buFont typeface="Arial" panose="020B0604020202020204" pitchFamily="34" charset="0"/>
              <a:buChar char="•"/>
            </a:pPr>
            <a:r>
              <a:rPr lang="en-US" sz="1600" dirty="0"/>
              <a:t>Visitor pressures</a:t>
            </a:r>
          </a:p>
          <a:p>
            <a:pPr marL="361950" indent="-228600">
              <a:lnSpc>
                <a:spcPct val="90000"/>
              </a:lnSpc>
              <a:spcBef>
                <a:spcPts val="562"/>
              </a:spcBef>
              <a:buSzPct val="155000"/>
              <a:buFont typeface="Arial" panose="020B0604020202020204" pitchFamily="34" charset="0"/>
              <a:buChar char="•"/>
            </a:pPr>
            <a:r>
              <a:rPr lang="en-US" sz="1600" dirty="0"/>
              <a:t>Frequency of visits</a:t>
            </a:r>
          </a:p>
          <a:p>
            <a:pPr marL="361950" indent="-228600">
              <a:lnSpc>
                <a:spcPct val="90000"/>
              </a:lnSpc>
              <a:spcBef>
                <a:spcPts val="562"/>
              </a:spcBef>
              <a:buSzPct val="155000"/>
              <a:buFont typeface="Arial" panose="020B0604020202020204" pitchFamily="34" charset="0"/>
              <a:buChar char="•"/>
            </a:pPr>
            <a:r>
              <a:rPr lang="en-US" sz="1600" dirty="0"/>
              <a:t>Management</a:t>
            </a:r>
          </a:p>
          <a:p>
            <a:pPr indent="-228600">
              <a:lnSpc>
                <a:spcPct val="90000"/>
              </a:lnSpc>
              <a:buFont typeface="Arial" panose="020B0604020202020204" pitchFamily="34" charset="0"/>
              <a:buChar char="•"/>
            </a:pPr>
            <a:endParaRPr lang="en-US" sz="1600" dirty="0"/>
          </a:p>
        </p:txBody>
      </p:sp>
      <p:pic>
        <p:nvPicPr>
          <p:cNvPr id="8" name="Picture 7">
            <a:extLst>
              <a:ext uri="{FF2B5EF4-FFF2-40B4-BE49-F238E27FC236}">
                <a16:creationId xmlns:a16="http://schemas.microsoft.com/office/drawing/2014/main" id="{90C2C317-459C-4355-972B-FB57D2F19939}"/>
              </a:ext>
            </a:extLst>
          </p:cNvPr>
          <p:cNvPicPr>
            <a:picLocks noChangeAspect="1"/>
          </p:cNvPicPr>
          <p:nvPr/>
        </p:nvPicPr>
        <p:blipFill rotWithShape="1">
          <a:blip r:embed="rId3"/>
          <a:srcRect l="29349" r="25601" b="1"/>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618377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Meadow with butterflies">
            <a:extLst>
              <a:ext uri="{FF2B5EF4-FFF2-40B4-BE49-F238E27FC236}">
                <a16:creationId xmlns:a16="http://schemas.microsoft.com/office/drawing/2014/main" id="{9F79A2E3-7FDE-634B-9BC2-C97295BBD0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744"/>
            <a:ext cx="9144000" cy="6094512"/>
          </a:xfrm>
          <a:prstGeom prst="rect">
            <a:avLst/>
          </a:prstGeom>
        </p:spPr>
      </p:pic>
      <p:sp>
        <p:nvSpPr>
          <p:cNvPr id="73"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4882442" y="2714171"/>
            <a:ext cx="4261558" cy="415011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68580" tIns="34290" rIns="68580" bIns="34290" rtlCol="0" anchor="t">
            <a:normAutofit/>
          </a:bodyPr>
          <a:lstStyle/>
          <a:p>
            <a:pPr algn="ctr">
              <a:spcAft>
                <a:spcPts val="750"/>
              </a:spcAft>
              <a:buClr>
                <a:schemeClr val="tx1"/>
              </a:buClr>
              <a:buSzPct val="100000"/>
            </a:pPr>
            <a:endParaRPr lang="en-US" sz="1200" cap="all"/>
          </a:p>
        </p:txBody>
      </p:sp>
      <p:sp>
        <p:nvSpPr>
          <p:cNvPr id="2" name="Title 1"/>
          <p:cNvSpPr>
            <a:spLocks noGrp="1"/>
          </p:cNvSpPr>
          <p:nvPr>
            <p:ph type="title"/>
          </p:nvPr>
        </p:nvSpPr>
        <p:spPr>
          <a:xfrm>
            <a:off x="5306708" y="3734093"/>
            <a:ext cx="3709553" cy="1375542"/>
          </a:xfrm>
        </p:spPr>
        <p:txBody>
          <a:bodyPr vert="horz" lIns="91440" tIns="45720" rIns="91440" bIns="45720" rtlCol="0" anchor="b">
            <a:normAutofit fontScale="90000"/>
          </a:bodyPr>
          <a:lstStyle/>
          <a:p>
            <a:pPr algn="ctr">
              <a:lnSpc>
                <a:spcPct val="90000"/>
              </a:lnSpc>
              <a:defRPr/>
            </a:pPr>
            <a:r>
              <a:rPr lang="en-US" sz="3200" kern="1200" dirty="0">
                <a:solidFill>
                  <a:schemeClr val="tx1"/>
                </a:solidFill>
                <a:latin typeface="+mj-lt"/>
                <a:ea typeface="+mj-ea"/>
                <a:cs typeface="+mj-cs"/>
              </a:rPr>
              <a:t>Environmental Benefits of tourism   </a:t>
            </a:r>
          </a:p>
        </p:txBody>
      </p:sp>
      <p:sp>
        <p:nvSpPr>
          <p:cNvPr id="4" name="Text Placeholder 3"/>
          <p:cNvSpPr>
            <a:spLocks noGrp="1"/>
          </p:cNvSpPr>
          <p:nvPr>
            <p:ph type="body" idx="1"/>
          </p:nvPr>
        </p:nvSpPr>
        <p:spPr>
          <a:xfrm>
            <a:off x="5537637" y="5243376"/>
            <a:ext cx="3247697" cy="512463"/>
          </a:xfrm>
        </p:spPr>
        <p:txBody>
          <a:bodyPr vert="horz" lIns="91440" tIns="45720" rIns="91440" bIns="45720" rtlCol="0">
            <a:normAutofit/>
          </a:bodyPr>
          <a:lstStyle/>
          <a:p>
            <a:pPr algn="ctr">
              <a:lnSpc>
                <a:spcPct val="90000"/>
              </a:lnSpc>
              <a:spcBef>
                <a:spcPts val="1000"/>
              </a:spcBef>
            </a:pPr>
            <a:r>
              <a:rPr lang="en-US" sz="400" kern="1200" dirty="0">
                <a:solidFill>
                  <a:schemeClr val="tx1"/>
                </a:solidFill>
                <a:latin typeface="+mn-lt"/>
                <a:ea typeface="+mn-ea"/>
                <a:cs typeface="+mn-cs"/>
              </a:rPr>
              <a:t>Climate change </a:t>
            </a:r>
          </a:p>
        </p:txBody>
      </p:sp>
      <p:sp>
        <p:nvSpPr>
          <p:cNvPr id="45060" name="Slide Number Placeholder 3"/>
          <p:cNvSpPr>
            <a:spLocks noGrp="1"/>
          </p:cNvSpPr>
          <p:nvPr>
            <p:ph type="sldNum" sz="quarter" idx="12"/>
          </p:nvPr>
        </p:nvSpPr>
        <p:spPr bwMode="auto">
          <a:xfrm>
            <a:off x="7024326" y="3292078"/>
            <a:ext cx="274320" cy="273844"/>
          </a:xfrm>
          <a:prstGeom prst="ellipse">
            <a:avLst/>
          </a:prstGeom>
          <a:solidFill>
            <a:schemeClr val="bg1">
              <a:alpha val="30000"/>
            </a:schemeClr>
          </a:solidFill>
          <a:ln>
            <a:solidFill>
              <a:schemeClr val="tx1">
                <a:lumMod val="75000"/>
                <a:lumOff val="25000"/>
              </a:schemeClr>
            </a:solidFill>
          </a:ln>
        </p:spPr>
        <p:txBody>
          <a:bodyPr vert="horz" lIns="91440" tIns="45720" rIns="91440" bIns="45720" numCol="1" rtlCol="0" anchor="ctr" anchorCtr="0" compatLnSpc="1">
            <a:prstTxWarp prst="textNoShape">
              <a:avLst/>
            </a:prstTxWarp>
            <a:normAutofit fontScale="62500" lnSpcReduction="20000"/>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ctr" eaLnBrk="1" hangingPunct="1">
              <a:lnSpc>
                <a:spcPct val="90000"/>
              </a:lnSpc>
              <a:spcAft>
                <a:spcPts val="600"/>
              </a:spcAft>
              <a:defRPr/>
            </a:pPr>
            <a:fld id="{9C104E81-9CF6-4DDF-8B8A-4EE22840A187}" type="slidenum">
              <a:rPr lang="en-US" sz="700" b="0">
                <a:solidFill>
                  <a:schemeClr val="tx1"/>
                </a:solidFill>
                <a:latin typeface="+mn-lt"/>
                <a:ea typeface="+mn-ea"/>
                <a:cs typeface="+mn-cs"/>
              </a:rPr>
              <a:pPr algn="ctr" eaLnBrk="1" hangingPunct="1">
                <a:lnSpc>
                  <a:spcPct val="90000"/>
                </a:lnSpc>
                <a:spcAft>
                  <a:spcPts val="600"/>
                </a:spcAft>
                <a:defRPr/>
              </a:pPr>
              <a:t>31</a:t>
            </a:fld>
            <a:endParaRPr lang="en-US" sz="700" b="0">
              <a:solidFill>
                <a:schemeClr val="tx1"/>
              </a:solidFill>
              <a:latin typeface="+mn-lt"/>
              <a:ea typeface="+mn-ea"/>
              <a:cs typeface="+mn-cs"/>
            </a:endParaRPr>
          </a:p>
        </p:txBody>
      </p:sp>
      <p:cxnSp>
        <p:nvCxnSpPr>
          <p:cNvPr id="75" name="Straight Connector 74">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10703" y="5154215"/>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9573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 name="Freeform: Shape 71">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753" name="Rectangle 1"/>
          <p:cNvSpPr>
            <a:spLocks noGrp="1" noChangeArrowheads="1"/>
          </p:cNvSpPr>
          <p:nvPr>
            <p:ph type="title"/>
          </p:nvPr>
        </p:nvSpPr>
        <p:spPr>
          <a:xfrm>
            <a:off x="647271" y="1012004"/>
            <a:ext cx="2562119" cy="4795408"/>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38098" tIns="38098" rIns="38098" bIns="38098">
            <a:normAutofit/>
          </a:bodyPr>
          <a:lstStyle/>
          <a:p>
            <a:pPr eaLnBrk="1" hangingPunct="1">
              <a:defRPr/>
            </a:pPr>
            <a:r>
              <a:rPr lang="en-US" sz="3400">
                <a:solidFill>
                  <a:srgbClr val="FFFFFF"/>
                </a:solidFill>
              </a:rPr>
              <a:t>Possible benefits of tourism for the natural environment</a:t>
            </a:r>
          </a:p>
        </p:txBody>
      </p:sp>
      <p:graphicFrame>
        <p:nvGraphicFramePr>
          <p:cNvPr id="74755" name="Rectangle 2">
            <a:extLst>
              <a:ext uri="{FF2B5EF4-FFF2-40B4-BE49-F238E27FC236}">
                <a16:creationId xmlns:a16="http://schemas.microsoft.com/office/drawing/2014/main" id="{15E9FBA7-3FB4-4F9D-8F81-69A88E577FFB}"/>
              </a:ext>
            </a:extLst>
          </p:cNvPr>
          <p:cNvGraphicFramePr/>
          <p:nvPr>
            <p:extLst>
              <p:ext uri="{D42A27DB-BD31-4B8C-83A1-F6EECF244321}">
                <p14:modId xmlns:p14="http://schemas.microsoft.com/office/powerpoint/2010/main" val="1636162014"/>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6467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5C55C-8771-4645-A971-F375EBE12F2C}"/>
              </a:ext>
            </a:extLst>
          </p:cNvPr>
          <p:cNvSpPr>
            <a:spLocks noGrp="1"/>
          </p:cNvSpPr>
          <p:nvPr>
            <p:ph type="title"/>
          </p:nvPr>
        </p:nvSpPr>
        <p:spPr>
          <a:xfrm>
            <a:off x="457200" y="533400"/>
            <a:ext cx="8229600" cy="990600"/>
          </a:xfrm>
        </p:spPr>
        <p:txBody>
          <a:bodyPr vert="horz" lIns="91440" tIns="45720" rIns="91440" bIns="45720" rtlCol="0" anchor="ctr">
            <a:normAutofit/>
          </a:bodyPr>
          <a:lstStyle/>
          <a:p>
            <a:r>
              <a:rPr lang="en-US"/>
              <a:t>Tourism and Poaching </a:t>
            </a:r>
          </a:p>
        </p:txBody>
      </p:sp>
      <p:pic>
        <p:nvPicPr>
          <p:cNvPr id="4" name="Picture 3">
            <a:extLst>
              <a:ext uri="{FF2B5EF4-FFF2-40B4-BE49-F238E27FC236}">
                <a16:creationId xmlns:a16="http://schemas.microsoft.com/office/drawing/2014/main" id="{BC61C25A-44C7-F944-852A-A87C4D4E6220}"/>
              </a:ext>
            </a:extLst>
          </p:cNvPr>
          <p:cNvPicPr>
            <a:picLocks noChangeAspect="1"/>
          </p:cNvPicPr>
          <p:nvPr/>
        </p:nvPicPr>
        <p:blipFill rotWithShape="1">
          <a:blip r:embed="rId2"/>
          <a:srcRect t="821"/>
          <a:stretch/>
        </p:blipFill>
        <p:spPr>
          <a:xfrm>
            <a:off x="457200" y="1600200"/>
            <a:ext cx="8229600" cy="4876800"/>
          </a:xfrm>
          <a:prstGeom prst="rect">
            <a:avLst/>
          </a:prstGeom>
          <a:noFill/>
        </p:spPr>
      </p:pic>
    </p:spTree>
    <p:extLst>
      <p:ext uri="{BB962C8B-B14F-4D97-AF65-F5344CB8AC3E}">
        <p14:creationId xmlns:p14="http://schemas.microsoft.com/office/powerpoint/2010/main" val="26019657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62D8C-72CD-CC8C-2D65-69565687818B}"/>
              </a:ext>
            </a:extLst>
          </p:cNvPr>
          <p:cNvSpPr>
            <a:spLocks noGrp="1"/>
          </p:cNvSpPr>
          <p:nvPr>
            <p:ph type="title"/>
          </p:nvPr>
        </p:nvSpPr>
        <p:spPr/>
        <p:txBody>
          <a:bodyPr/>
          <a:lstStyle/>
          <a:p>
            <a:r>
              <a:rPr lang="en-AU" dirty="0"/>
              <a:t>Next up…</a:t>
            </a:r>
          </a:p>
        </p:txBody>
      </p:sp>
      <p:sp>
        <p:nvSpPr>
          <p:cNvPr id="3" name="Content Placeholder 2">
            <a:extLst>
              <a:ext uri="{FF2B5EF4-FFF2-40B4-BE49-F238E27FC236}">
                <a16:creationId xmlns:a16="http://schemas.microsoft.com/office/drawing/2014/main" id="{430F1906-8623-3CF2-A2DC-17E1F5A2CA1D}"/>
              </a:ext>
            </a:extLst>
          </p:cNvPr>
          <p:cNvSpPr>
            <a:spLocks noGrp="1"/>
          </p:cNvSpPr>
          <p:nvPr>
            <p:ph idx="1"/>
          </p:nvPr>
        </p:nvSpPr>
        <p:spPr/>
        <p:txBody>
          <a:bodyPr/>
          <a:lstStyle/>
          <a:p>
            <a:r>
              <a:rPr lang="en-AU" dirty="0"/>
              <a:t>How policies can help us manage </a:t>
            </a:r>
            <a:r>
              <a:rPr lang="en-AU"/>
              <a:t>tourism sustainably. </a:t>
            </a:r>
          </a:p>
        </p:txBody>
      </p:sp>
    </p:spTree>
    <p:extLst>
      <p:ext uri="{BB962C8B-B14F-4D97-AF65-F5344CB8AC3E}">
        <p14:creationId xmlns:p14="http://schemas.microsoft.com/office/powerpoint/2010/main" val="579925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 name="Rectangle 205">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8" name="Picture 207">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393" name="Rectangle 7"/>
          <p:cNvSpPr>
            <a:spLocks noGrp="1" noChangeArrowheads="1"/>
          </p:cNvSpPr>
          <p:nvPr>
            <p:ph type="title"/>
          </p:nvPr>
        </p:nvSpPr>
        <p:spPr>
          <a:xfrm>
            <a:off x="2284026" y="2043663"/>
            <a:ext cx="4578895" cy="2031055"/>
          </a:xfrm>
        </p:spPr>
        <p:txBody>
          <a:bodyPr vert="horz" lIns="91440" tIns="45720" rIns="91440" bIns="45720" rtlCol="0" anchor="b">
            <a:normAutofit/>
          </a:bodyPr>
          <a:lstStyle/>
          <a:p>
            <a:pPr algn="ctr">
              <a:lnSpc>
                <a:spcPct val="90000"/>
              </a:lnSpc>
              <a:defRPr/>
            </a:pPr>
            <a:r>
              <a:rPr lang="en-US" sz="4700" kern="1200">
                <a:solidFill>
                  <a:srgbClr val="FFFFFF"/>
                </a:solidFill>
                <a:latin typeface="+mj-lt"/>
                <a:ea typeface="+mj-ea"/>
                <a:cs typeface="+mj-cs"/>
              </a:rPr>
              <a:t>Economic Impacts</a:t>
            </a:r>
            <a:br>
              <a:rPr lang="en-US" sz="4700" kern="1200">
                <a:solidFill>
                  <a:srgbClr val="FFFFFF"/>
                </a:solidFill>
                <a:latin typeface="+mj-lt"/>
                <a:ea typeface="+mj-ea"/>
                <a:cs typeface="+mj-cs"/>
              </a:rPr>
            </a:br>
            <a:endParaRPr lang="en-US" sz="4700" kern="1200">
              <a:solidFill>
                <a:srgbClr val="FFFFFF"/>
              </a:solidFill>
              <a:latin typeface="+mj-lt"/>
              <a:ea typeface="+mj-ea"/>
              <a:cs typeface="+mj-cs"/>
            </a:endParaRPr>
          </a:p>
        </p:txBody>
      </p:sp>
      <p:sp>
        <p:nvSpPr>
          <p:cNvPr id="12291" name="Slide Number Placeholder 3"/>
          <p:cNvSpPr>
            <a:spLocks noGrp="1"/>
          </p:cNvSpPr>
          <p:nvPr>
            <p:ph type="sldNum" sz="quarter" idx="12"/>
          </p:nvPr>
        </p:nvSpPr>
        <p:spPr bwMode="auto">
          <a:xfrm>
            <a:off x="8119447" y="6223702"/>
            <a:ext cx="428046" cy="3140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defRPr/>
            </a:pPr>
            <a:fld id="{C5ACF73A-E8E3-43E8-B370-BF82A6756183}" type="slidenum">
              <a:rPr lang="en-US" sz="900" b="0">
                <a:solidFill>
                  <a:srgbClr val="898989"/>
                </a:solidFill>
                <a:latin typeface="+mn-lt"/>
                <a:ea typeface="+mn-ea"/>
                <a:cs typeface="+mn-cs"/>
                <a:sym typeface="Times New Roman" pitchFamily="18" charset="0"/>
              </a:rPr>
              <a:pPr algn="r" eaLnBrk="1" hangingPunct="1">
                <a:spcAft>
                  <a:spcPts val="600"/>
                </a:spcAft>
                <a:defRPr/>
              </a:pPr>
              <a:t>4</a:t>
            </a:fld>
            <a:endParaRPr lang="en-US" sz="900" b="0">
              <a:solidFill>
                <a:srgbClr val="898989"/>
              </a:solidFill>
              <a:latin typeface="+mn-lt"/>
              <a:ea typeface="+mn-ea"/>
              <a:cs typeface="+mn-cs"/>
              <a:sym typeface="Times New Roman" pitchFamily="18" charset="0"/>
            </a:endParaRPr>
          </a:p>
        </p:txBody>
      </p:sp>
      <p:sp>
        <p:nvSpPr>
          <p:cNvPr id="12292" name="Text Box 8"/>
          <p:cNvSpPr txBox="1">
            <a:spLocks noChangeArrowheads="1"/>
          </p:cNvSpPr>
          <p:nvPr/>
        </p:nvSpPr>
        <p:spPr bwMode="auto">
          <a:xfrm>
            <a:off x="8763000" y="66294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b"/>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pPr>
            <a:fld id="{AB10E08B-E49A-4308-8D8B-6A2D94A471E9}" type="slidenum">
              <a:rPr lang="en-US" sz="2400">
                <a:solidFill>
                  <a:schemeClr val="tx1"/>
                </a:solidFill>
                <a:latin typeface="Times New Roman" pitchFamily="18" charset="0"/>
                <a:cs typeface="Times New Roman" pitchFamily="18" charset="0"/>
                <a:sym typeface="Times New Roman" pitchFamily="18" charset="0"/>
              </a:rPr>
              <a:pPr algn="r" eaLnBrk="1" hangingPunct="1">
                <a:spcAft>
                  <a:spcPts val="600"/>
                </a:spcAft>
              </a:pPr>
              <a:t>4</a:t>
            </a:fld>
            <a:endParaRPr lang="en-US" sz="2400">
              <a:solidFill>
                <a:schemeClr val="tx1"/>
              </a:solidFill>
              <a:latin typeface="Times New Roman" pitchFamily="18" charset="0"/>
              <a:cs typeface="Times New Roman" pitchFamily="18" charset="0"/>
              <a:sym typeface="Times New Roman" pitchFamily="18" charset="0"/>
            </a:endParaRPr>
          </a:p>
        </p:txBody>
      </p:sp>
    </p:spTree>
    <p:extLst>
      <p:ext uri="{BB962C8B-B14F-4D97-AF65-F5344CB8AC3E}">
        <p14:creationId xmlns:p14="http://schemas.microsoft.com/office/powerpoint/2010/main" val="129882013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Keychains in shop">
            <a:extLst>
              <a:ext uri="{FF2B5EF4-FFF2-40B4-BE49-F238E27FC236}">
                <a16:creationId xmlns:a16="http://schemas.microsoft.com/office/drawing/2014/main" id="{57222653-306A-CA3C-7FED-BD7BCCFC69B2}"/>
              </a:ext>
            </a:extLst>
          </p:cNvPr>
          <p:cNvPicPr>
            <a:picLocks noChangeAspect="1"/>
          </p:cNvPicPr>
          <p:nvPr/>
        </p:nvPicPr>
        <p:blipFill>
          <a:blip r:embed="rId3" cstate="print">
            <a:alphaModFix amt="91000"/>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
        <p:nvSpPr>
          <p:cNvPr id="18437"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1" y="2463131"/>
            <a:ext cx="4512879" cy="4394869"/>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68580" tIns="34290" rIns="68580" bIns="34290" rtlCol="0" anchor="t">
            <a:normAutofit/>
          </a:bodyPr>
          <a:lstStyle/>
          <a:p>
            <a:pPr algn="ctr">
              <a:spcAft>
                <a:spcPts val="750"/>
              </a:spcAft>
              <a:buClr>
                <a:schemeClr val="tx1"/>
              </a:buClr>
              <a:buSzPct val="100000"/>
            </a:pPr>
            <a:endParaRPr lang="en-US" sz="1200" cap="all"/>
          </a:p>
        </p:txBody>
      </p:sp>
      <p:sp>
        <p:nvSpPr>
          <p:cNvPr id="15368" name="Rectangle 6"/>
          <p:cNvSpPr>
            <a:spLocks noGrp="1" noChangeArrowheads="1"/>
          </p:cNvSpPr>
          <p:nvPr>
            <p:ph type="title"/>
          </p:nvPr>
        </p:nvSpPr>
        <p:spPr>
          <a:xfrm>
            <a:off x="568370" y="3149961"/>
            <a:ext cx="3153103" cy="1007066"/>
          </a:xfrm>
        </p:spPr>
        <p:txBody>
          <a:bodyPr>
            <a:normAutofit/>
          </a:bodyPr>
          <a:lstStyle/>
          <a:p>
            <a:pPr algn="ctr" eaLnBrk="1" fontAlgn="auto" hangingPunct="1">
              <a:lnSpc>
                <a:spcPct val="90000"/>
              </a:lnSpc>
              <a:spcAft>
                <a:spcPts val="0"/>
              </a:spcAft>
              <a:defRPr/>
            </a:pPr>
            <a:r>
              <a:rPr lang="en-US" sz="3150"/>
              <a:t>Economic Benefits</a:t>
            </a:r>
          </a:p>
        </p:txBody>
      </p:sp>
      <p:cxnSp>
        <p:nvCxnSpPr>
          <p:cNvPr id="139" name="Straight Connector 138">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95115" y="4226880"/>
            <a:ext cx="701565"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18435" name="Rectangle 7"/>
          <p:cNvSpPr>
            <a:spLocks noGrp="1" noChangeArrowheads="1"/>
          </p:cNvSpPr>
          <p:nvPr>
            <p:ph idx="1"/>
          </p:nvPr>
        </p:nvSpPr>
        <p:spPr>
          <a:xfrm>
            <a:off x="430421" y="4277679"/>
            <a:ext cx="3444766" cy="1964879"/>
          </a:xfrm>
        </p:spPr>
        <p:txBody>
          <a:bodyPr anchor="ctr">
            <a:normAutofit/>
          </a:bodyPr>
          <a:lstStyle/>
          <a:p>
            <a:pPr marL="514350" indent="-446088" eaLnBrk="1" hangingPunct="1">
              <a:buSzPct val="99000"/>
              <a:buFontTx/>
              <a:buAutoNum type="arabicPeriod"/>
              <a:defRPr/>
            </a:pPr>
            <a:r>
              <a:rPr lang="en-US" sz="1575"/>
              <a:t>Revenue</a:t>
            </a:r>
          </a:p>
          <a:p>
            <a:pPr marL="514350" indent="-446088" eaLnBrk="1" hangingPunct="1">
              <a:buSzPct val="99000"/>
              <a:buFontTx/>
              <a:buAutoNum type="arabicPeriod"/>
              <a:defRPr/>
            </a:pPr>
            <a:r>
              <a:rPr lang="en-US" sz="1575"/>
              <a:t>Employment</a:t>
            </a:r>
          </a:p>
          <a:p>
            <a:pPr marL="514350" indent="-446088" eaLnBrk="1" hangingPunct="1">
              <a:buSzPct val="99000"/>
              <a:buFontTx/>
              <a:buAutoNum type="arabicPeriod"/>
              <a:defRPr/>
            </a:pPr>
            <a:r>
              <a:rPr lang="en-US" sz="1575"/>
              <a:t>Regional Development</a:t>
            </a:r>
          </a:p>
        </p:txBody>
      </p:sp>
      <p:sp>
        <p:nvSpPr>
          <p:cNvPr id="14341" name="Text Box 8"/>
          <p:cNvSpPr txBox="1">
            <a:spLocks noChangeArrowheads="1"/>
          </p:cNvSpPr>
          <p:nvPr/>
        </p:nvSpPr>
        <p:spPr bwMode="auto">
          <a:xfrm>
            <a:off x="8763000" y="66294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pPr>
            <a:fld id="{1F8D86C6-0E5B-44D8-9432-DF0E8D419B90}" type="slidenum">
              <a:rPr lang="en-US" sz="1400">
                <a:solidFill>
                  <a:schemeClr val="tx1"/>
                </a:solidFill>
                <a:latin typeface="Times New Roman" pitchFamily="18" charset="0"/>
                <a:cs typeface="Times New Roman" pitchFamily="18" charset="0"/>
                <a:sym typeface="Times New Roman" pitchFamily="18" charset="0"/>
              </a:rPr>
              <a:pPr algn="r" eaLnBrk="1" hangingPunct="1">
                <a:spcAft>
                  <a:spcPts val="600"/>
                </a:spcAft>
              </a:pPr>
              <a:t>5</a:t>
            </a:fld>
            <a:endParaRPr lang="en-US" sz="1400">
              <a:solidFill>
                <a:schemeClr val="tx1"/>
              </a:solidFill>
              <a:latin typeface="Times New Roman" pitchFamily="18" charset="0"/>
              <a:cs typeface="Times New Roman" pitchFamily="18" charset="0"/>
              <a:sym typeface="Times New Roman" pitchFamily="18" charset="0"/>
            </a:endParaRPr>
          </a:p>
        </p:txBody>
      </p:sp>
    </p:spTree>
    <p:extLst>
      <p:ext uri="{BB962C8B-B14F-4D97-AF65-F5344CB8AC3E}">
        <p14:creationId xmlns:p14="http://schemas.microsoft.com/office/powerpoint/2010/main" val="1181343872"/>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9" name="Group 138">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40"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1"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2"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3"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4"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5"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6"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7"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8"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9"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0"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1"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2"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3"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4"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5"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56"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57"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8"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9"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0"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62" name="Group 161">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163" name="Rectangle 162">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 name="Rectangle 164">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6392" name="Rectangle 6"/>
          <p:cNvSpPr>
            <a:spLocks noGrp="1" noChangeArrowheads="1"/>
          </p:cNvSpPr>
          <p:nvPr>
            <p:ph type="title"/>
          </p:nvPr>
        </p:nvSpPr>
        <p:spPr>
          <a:xfrm>
            <a:off x="678657" y="2415322"/>
            <a:ext cx="2588798" cy="2399869"/>
          </a:xfrm>
        </p:spPr>
        <p:txBody>
          <a:bodyPr>
            <a:normAutofit/>
          </a:bodyPr>
          <a:lstStyle/>
          <a:p>
            <a:pPr algn="ctr" eaLnBrk="1" fontAlgn="auto" hangingPunct="1">
              <a:spcAft>
                <a:spcPts val="0"/>
              </a:spcAft>
              <a:defRPr/>
            </a:pPr>
            <a:r>
              <a:rPr lang="en-US" sz="3500">
                <a:solidFill>
                  <a:srgbClr val="FFFFFF"/>
                </a:solidFill>
              </a:rPr>
              <a:t>Revenue</a:t>
            </a:r>
          </a:p>
        </p:txBody>
      </p:sp>
      <p:sp>
        <p:nvSpPr>
          <p:cNvPr id="15364" name="Slide Number Placeholder 3"/>
          <p:cNvSpPr>
            <a:spLocks noGrp="1"/>
          </p:cNvSpPr>
          <p:nvPr>
            <p:ph type="sldNum" sz="quarter" idx="12"/>
          </p:nvPr>
        </p:nvSpPr>
        <p:spPr bwMode="auto">
          <a:xfrm>
            <a:off x="7852410" y="320040"/>
            <a:ext cx="685800" cy="32004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pPr>
            <a:fld id="{A4A06C3F-E1F8-4E63-8098-DF45196047B3}" type="slidenum">
              <a:rPr lang="en-US" sz="1000">
                <a:solidFill>
                  <a:schemeClr val="tx1">
                    <a:lumMod val="50000"/>
                    <a:lumOff val="50000"/>
                  </a:schemeClr>
                </a:solidFill>
                <a:latin typeface="Times New Roman" pitchFamily="18" charset="0"/>
                <a:cs typeface="Times New Roman" pitchFamily="18" charset="0"/>
                <a:sym typeface="Times New Roman" pitchFamily="18" charset="0"/>
              </a:rPr>
              <a:pPr algn="r" eaLnBrk="1" hangingPunct="1">
                <a:spcAft>
                  <a:spcPts val="600"/>
                </a:spcAft>
              </a:pPr>
              <a:t>6</a:t>
            </a:fld>
            <a:endParaRPr lang="en-US" sz="1000">
              <a:solidFill>
                <a:schemeClr val="tx1">
                  <a:lumMod val="50000"/>
                  <a:lumOff val="50000"/>
                </a:schemeClr>
              </a:solidFill>
              <a:latin typeface="Times New Roman" pitchFamily="18" charset="0"/>
              <a:cs typeface="Times New Roman" pitchFamily="18" charset="0"/>
              <a:sym typeface="Times New Roman" pitchFamily="18" charset="0"/>
            </a:endParaRPr>
          </a:p>
        </p:txBody>
      </p:sp>
      <p:sp>
        <p:nvSpPr>
          <p:cNvPr id="19459" name="Rectangle 7"/>
          <p:cNvSpPr>
            <a:spLocks noGrp="1" noChangeArrowheads="1"/>
          </p:cNvSpPr>
          <p:nvPr>
            <p:ph idx="1"/>
          </p:nvPr>
        </p:nvSpPr>
        <p:spPr>
          <a:xfrm>
            <a:off x="3840480" y="804672"/>
            <a:ext cx="4711446" cy="5248656"/>
          </a:xfrm>
        </p:spPr>
        <p:txBody>
          <a:bodyPr anchor="ctr">
            <a:normAutofit/>
          </a:bodyPr>
          <a:lstStyle/>
          <a:p>
            <a:pPr marL="0" indent="0" eaLnBrk="1" hangingPunct="1">
              <a:buNone/>
              <a:defRPr/>
            </a:pPr>
            <a:r>
              <a:rPr lang="en-US" sz="1700" dirty="0"/>
              <a:t>Tourism stimulates economic activity in a destination, bringing in revenue that would not have other be generated in that region </a:t>
            </a:r>
          </a:p>
          <a:p>
            <a:pPr marL="0" indent="0" eaLnBrk="1" hangingPunct="1">
              <a:buNone/>
              <a:defRPr/>
            </a:pPr>
            <a:endParaRPr lang="en-US" sz="1700" dirty="0"/>
          </a:p>
          <a:p>
            <a:pPr marL="0" indent="0" eaLnBrk="1" hangingPunct="1">
              <a:buNone/>
              <a:defRPr/>
            </a:pPr>
            <a:r>
              <a:rPr lang="en-US" sz="1700" dirty="0"/>
              <a:t>Balance of Payments (</a:t>
            </a:r>
            <a:r>
              <a:rPr lang="en-US" sz="1700" dirty="0" err="1"/>
              <a:t>BoP</a:t>
            </a:r>
            <a:r>
              <a:rPr lang="en-US" sz="1700" dirty="0"/>
              <a:t>)</a:t>
            </a:r>
          </a:p>
          <a:p>
            <a:pPr lvl="1">
              <a:buFont typeface="Arial" charset="0"/>
              <a:buChar char="•"/>
              <a:defRPr/>
            </a:pPr>
            <a:r>
              <a:rPr lang="en-US" sz="1700" dirty="0"/>
              <a:t>Amount spent by international visitors to a destination, vs the amount spent by the inhabitants of that destination when they travel overseas. </a:t>
            </a:r>
          </a:p>
          <a:p>
            <a:pPr eaLnBrk="1" hangingPunct="1">
              <a:buFont typeface="Monotype Sorts" charset="2"/>
              <a:buChar char="F"/>
              <a:defRPr/>
            </a:pPr>
            <a:endParaRPr lang="en-US" sz="1700" dirty="0"/>
          </a:p>
          <a:p>
            <a:pPr marL="0" indent="0" eaLnBrk="1" hangingPunct="1">
              <a:buNone/>
              <a:defRPr/>
            </a:pPr>
            <a:r>
              <a:rPr lang="en-US" sz="1700" dirty="0"/>
              <a:t>Three ways to increase revenue </a:t>
            </a:r>
          </a:p>
          <a:p>
            <a:pPr marL="342900" indent="-342900" eaLnBrk="1" hangingPunct="1">
              <a:buAutoNum type="arabicPeriod"/>
              <a:defRPr/>
            </a:pPr>
            <a:r>
              <a:rPr lang="en-US" sz="1700" dirty="0"/>
              <a:t>Longer length of stay </a:t>
            </a:r>
          </a:p>
          <a:p>
            <a:pPr marL="342900" indent="-342900" eaLnBrk="1" hangingPunct="1">
              <a:buAutoNum type="arabicPeriod"/>
              <a:defRPr/>
            </a:pPr>
            <a:r>
              <a:rPr lang="en-US" sz="1700" dirty="0"/>
              <a:t>More visitors </a:t>
            </a:r>
          </a:p>
          <a:p>
            <a:pPr marL="342900" indent="-342900" eaLnBrk="1" hangingPunct="1">
              <a:buAutoNum type="arabicPeriod"/>
              <a:defRPr/>
            </a:pPr>
            <a:r>
              <a:rPr lang="en-US" sz="1700" dirty="0"/>
              <a:t>Greater expenditure per visitor </a:t>
            </a:r>
          </a:p>
        </p:txBody>
      </p:sp>
      <p:sp>
        <p:nvSpPr>
          <p:cNvPr id="15365" name="Text Box 8"/>
          <p:cNvSpPr txBox="1">
            <a:spLocks noChangeArrowheads="1"/>
          </p:cNvSpPr>
          <p:nvPr/>
        </p:nvSpPr>
        <p:spPr bwMode="auto">
          <a:xfrm>
            <a:off x="8763000" y="66294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pPr>
            <a:fld id="{7D7FC574-219D-4FFC-9BD2-E184474B0894}" type="slidenum">
              <a:rPr lang="en-US" sz="1400">
                <a:solidFill>
                  <a:schemeClr val="tx1"/>
                </a:solidFill>
                <a:latin typeface="Times New Roman" pitchFamily="18" charset="0"/>
                <a:cs typeface="Times New Roman" pitchFamily="18" charset="0"/>
                <a:sym typeface="Times New Roman" pitchFamily="18" charset="0"/>
              </a:rPr>
              <a:pPr algn="r" eaLnBrk="1" hangingPunct="1">
                <a:spcAft>
                  <a:spcPts val="600"/>
                </a:spcAft>
              </a:pPr>
              <a:t>6</a:t>
            </a:fld>
            <a:endParaRPr lang="en-US" sz="1400">
              <a:solidFill>
                <a:schemeClr val="tx1"/>
              </a:solidFill>
              <a:latin typeface="Times New Roman" pitchFamily="18" charset="0"/>
              <a:cs typeface="Times New Roman" pitchFamily="18" charset="0"/>
              <a:sym typeface="Times New Roman" pitchFamily="18" charset="0"/>
            </a:endParaRPr>
          </a:p>
        </p:txBody>
      </p:sp>
    </p:spTree>
    <p:extLst>
      <p:ext uri="{BB962C8B-B14F-4D97-AF65-F5344CB8AC3E}">
        <p14:creationId xmlns:p14="http://schemas.microsoft.com/office/powerpoint/2010/main" val="234362786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4" name="Group 73">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75"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7" name="Group 96">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98" name="Rectangle 97">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9"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Rectangle 99">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46786" name="Rectangle 2"/>
          <p:cNvSpPr>
            <a:spLocks noGrp="1" noChangeArrowheads="1"/>
          </p:cNvSpPr>
          <p:nvPr>
            <p:ph type="title"/>
          </p:nvPr>
        </p:nvSpPr>
        <p:spPr>
          <a:xfrm>
            <a:off x="678657" y="2415322"/>
            <a:ext cx="2588798" cy="2399869"/>
          </a:xfrm>
          <a:extLs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ormAutofit/>
          </a:bodyPr>
          <a:lstStyle/>
          <a:p>
            <a:pPr algn="ctr" eaLnBrk="1" hangingPunct="1">
              <a:buClr>
                <a:srgbClr val="000000"/>
              </a:buClr>
              <a:defRPr/>
            </a:pPr>
            <a:r>
              <a:rPr lang="en-AU" sz="3200">
                <a:solidFill>
                  <a:srgbClr val="FFFFFF"/>
                </a:solidFill>
                <a:cs typeface="Times New Roman" pitchFamily="18" charset="0"/>
              </a:rPr>
              <a:t>Measuring tourism expenditure </a:t>
            </a:r>
          </a:p>
        </p:txBody>
      </p:sp>
      <p:sp>
        <p:nvSpPr>
          <p:cNvPr id="246787" name="Rectangle 3"/>
          <p:cNvSpPr>
            <a:spLocks noGrp="1" noChangeArrowheads="1"/>
          </p:cNvSpPr>
          <p:nvPr>
            <p:ph type="body" idx="1"/>
          </p:nvPr>
        </p:nvSpPr>
        <p:spPr>
          <a:xfrm>
            <a:off x="3840480" y="804672"/>
            <a:ext cx="4711446" cy="5248656"/>
          </a:xfrm>
          <a:extLs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normAutofit/>
          </a:bodyPr>
          <a:lstStyle/>
          <a:p>
            <a:pPr eaLnBrk="1" hangingPunct="1">
              <a:lnSpc>
                <a:spcPct val="90000"/>
              </a:lnSpc>
              <a:buClr>
                <a:srgbClr val="000000"/>
              </a:buClr>
              <a:buFont typeface="Wingdings" pitchFamily="2" charset="2"/>
              <a:buNone/>
              <a:defRPr/>
            </a:pPr>
            <a:r>
              <a:rPr lang="en-AU" sz="1700" dirty="0">
                <a:cs typeface="Times New Roman" pitchFamily="18" charset="0"/>
              </a:rPr>
              <a:t>Inbound tourism expenditure consists of:</a:t>
            </a:r>
          </a:p>
          <a:p>
            <a:pPr marL="717550" lvl="3" indent="-266700" eaLnBrk="1" hangingPunct="1">
              <a:lnSpc>
                <a:spcPct val="90000"/>
              </a:lnSpc>
              <a:buClr>
                <a:srgbClr val="000000"/>
              </a:buClr>
              <a:buFont typeface="Arial" charset="0"/>
              <a:buChar char="•"/>
              <a:defRPr/>
            </a:pPr>
            <a:r>
              <a:rPr lang="en-AU" sz="1700" dirty="0">
                <a:cs typeface="Times New Roman" pitchFamily="18" charset="0"/>
              </a:rPr>
              <a:t>What overseas visitors spend on goods and services in Australia.</a:t>
            </a:r>
          </a:p>
          <a:p>
            <a:pPr marL="717550" lvl="3" indent="-266700" eaLnBrk="1" hangingPunct="1">
              <a:lnSpc>
                <a:spcPct val="90000"/>
              </a:lnSpc>
              <a:buClr>
                <a:srgbClr val="000000"/>
              </a:buClr>
              <a:buFont typeface="Arial" charset="0"/>
              <a:buChar char="•"/>
              <a:defRPr/>
            </a:pPr>
            <a:r>
              <a:rPr lang="en-AU" sz="1700" dirty="0">
                <a:cs typeface="Times New Roman" pitchFamily="18" charset="0"/>
              </a:rPr>
              <a:t>Fares paid to </a:t>
            </a:r>
            <a:r>
              <a:rPr lang="en-AU" sz="1700" dirty="0" err="1">
                <a:cs typeface="Times New Roman" pitchFamily="18" charset="0"/>
              </a:rPr>
              <a:t>aus.</a:t>
            </a:r>
            <a:r>
              <a:rPr lang="en-AU" sz="1700" dirty="0">
                <a:cs typeface="Times New Roman" pitchFamily="18" charset="0"/>
              </a:rPr>
              <a:t> airways by overseas visitors. </a:t>
            </a:r>
          </a:p>
          <a:p>
            <a:pPr marL="717550" lvl="3" indent="-266700" eaLnBrk="1" hangingPunct="1">
              <a:lnSpc>
                <a:spcPct val="90000"/>
              </a:lnSpc>
              <a:buClr>
                <a:srgbClr val="000000"/>
              </a:buClr>
              <a:buFont typeface="Arial" charset="0"/>
              <a:buChar char="•"/>
              <a:defRPr/>
            </a:pPr>
            <a:r>
              <a:rPr lang="en-AU" sz="1700" dirty="0">
                <a:cs typeface="Times New Roman" pitchFamily="18" charset="0"/>
              </a:rPr>
              <a:t>Expenditure in Australia by foreign airlines attributable to the carriage of foreign visitors.  </a:t>
            </a:r>
          </a:p>
          <a:p>
            <a:pPr marL="717550" lvl="3" indent="-266700" eaLnBrk="1" hangingPunct="1">
              <a:lnSpc>
                <a:spcPct val="90000"/>
              </a:lnSpc>
              <a:buClr>
                <a:srgbClr val="000000"/>
              </a:buClr>
              <a:buFont typeface="Arial" charset="0"/>
              <a:buChar char="•"/>
              <a:defRPr/>
            </a:pPr>
            <a:endParaRPr lang="en-AU" sz="1700" dirty="0">
              <a:cs typeface="Times New Roman" pitchFamily="18" charset="0"/>
            </a:endParaRPr>
          </a:p>
          <a:p>
            <a:pPr marL="274320" lvl="1" indent="0">
              <a:lnSpc>
                <a:spcPct val="90000"/>
              </a:lnSpc>
              <a:buNone/>
              <a:defRPr/>
            </a:pPr>
            <a:r>
              <a:rPr lang="en-US" sz="1700" dirty="0"/>
              <a:t>Direct Revenue</a:t>
            </a:r>
          </a:p>
          <a:p>
            <a:pPr lvl="2">
              <a:lnSpc>
                <a:spcPct val="90000"/>
              </a:lnSpc>
              <a:buFont typeface="Arial" charset="0"/>
              <a:buChar char="•"/>
              <a:defRPr/>
            </a:pPr>
            <a:r>
              <a:rPr lang="en-US" sz="1700" dirty="0"/>
              <a:t>Departure taxes, Bed sales and bed taxes, Visas, Entry charges (e.g. national parks), Number of visitors/ Length of stay/ expenditure per day</a:t>
            </a:r>
          </a:p>
          <a:p>
            <a:pPr lvl="2">
              <a:lnSpc>
                <a:spcPct val="90000"/>
              </a:lnSpc>
              <a:buFont typeface="Arial" charset="0"/>
              <a:buChar char="•"/>
              <a:defRPr/>
            </a:pPr>
            <a:endParaRPr lang="en-US" sz="1700" dirty="0"/>
          </a:p>
          <a:p>
            <a:pPr marL="274320" lvl="1" indent="0">
              <a:lnSpc>
                <a:spcPct val="90000"/>
              </a:lnSpc>
              <a:buNone/>
              <a:defRPr/>
            </a:pPr>
            <a:r>
              <a:rPr lang="en-US" sz="1700" dirty="0"/>
              <a:t>Indirect Revenue</a:t>
            </a:r>
          </a:p>
          <a:p>
            <a:pPr lvl="2">
              <a:lnSpc>
                <a:spcPct val="90000"/>
              </a:lnSpc>
              <a:buFont typeface="Arial" charset="0"/>
              <a:buChar char="•"/>
              <a:defRPr/>
            </a:pPr>
            <a:r>
              <a:rPr lang="en-US" sz="1700" dirty="0"/>
              <a:t>Multiplier Effect, creating local jobs through tourism’s supply chain and retaining tourism revenue locally – LINKAGES </a:t>
            </a:r>
          </a:p>
        </p:txBody>
      </p:sp>
    </p:spTree>
    <p:extLst>
      <p:ext uri="{BB962C8B-B14F-4D97-AF65-F5344CB8AC3E}">
        <p14:creationId xmlns:p14="http://schemas.microsoft.com/office/powerpoint/2010/main" val="260129660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7" name="Group 76">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78"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00" name="Group 99">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101" name="Rectangle 100">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 name="Rectangle 102">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0488" name="Rectangle 6"/>
          <p:cNvSpPr>
            <a:spLocks noGrp="1" noChangeArrowheads="1"/>
          </p:cNvSpPr>
          <p:nvPr>
            <p:ph type="title"/>
          </p:nvPr>
        </p:nvSpPr>
        <p:spPr>
          <a:xfrm>
            <a:off x="678657" y="2415322"/>
            <a:ext cx="2588798" cy="2399869"/>
          </a:xfrm>
        </p:spPr>
        <p:txBody>
          <a:bodyPr>
            <a:normAutofit/>
          </a:bodyPr>
          <a:lstStyle/>
          <a:p>
            <a:pPr algn="ctr" eaLnBrk="1" fontAlgn="auto" hangingPunct="1">
              <a:spcAft>
                <a:spcPts val="0"/>
              </a:spcAft>
              <a:defRPr/>
            </a:pPr>
            <a:r>
              <a:rPr lang="en-US" sz="3200">
                <a:solidFill>
                  <a:srgbClr val="FFFFFF"/>
                </a:solidFill>
              </a:rPr>
              <a:t>Tourism employment</a:t>
            </a:r>
          </a:p>
        </p:txBody>
      </p:sp>
      <p:sp>
        <p:nvSpPr>
          <p:cNvPr id="20484" name="Slide Number Placeholder 3"/>
          <p:cNvSpPr>
            <a:spLocks noGrp="1"/>
          </p:cNvSpPr>
          <p:nvPr>
            <p:ph type="sldNum" sz="quarter" idx="12"/>
          </p:nvPr>
        </p:nvSpPr>
        <p:spPr bwMode="auto">
          <a:xfrm>
            <a:off x="7852410" y="320040"/>
            <a:ext cx="685800" cy="32004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pPr>
            <a:fld id="{F110B2A2-D0BD-4FDD-9603-EECDB268F568}" type="slidenum">
              <a:rPr lang="en-US" sz="1000">
                <a:solidFill>
                  <a:schemeClr val="tx1">
                    <a:lumMod val="50000"/>
                    <a:lumOff val="50000"/>
                  </a:schemeClr>
                </a:solidFill>
                <a:latin typeface="Times New Roman" pitchFamily="18" charset="0"/>
                <a:cs typeface="Times New Roman" pitchFamily="18" charset="0"/>
                <a:sym typeface="Times New Roman" pitchFamily="18" charset="0"/>
              </a:rPr>
              <a:pPr algn="r" eaLnBrk="1" hangingPunct="1">
                <a:spcAft>
                  <a:spcPts val="600"/>
                </a:spcAft>
              </a:pPr>
              <a:t>8</a:t>
            </a:fld>
            <a:endParaRPr lang="en-US" sz="1000">
              <a:solidFill>
                <a:schemeClr val="tx1">
                  <a:lumMod val="50000"/>
                  <a:lumOff val="50000"/>
                </a:schemeClr>
              </a:solidFill>
              <a:latin typeface="Times New Roman" pitchFamily="18" charset="0"/>
              <a:cs typeface="Times New Roman" pitchFamily="18" charset="0"/>
              <a:sym typeface="Times New Roman" pitchFamily="18" charset="0"/>
            </a:endParaRPr>
          </a:p>
        </p:txBody>
      </p:sp>
      <p:sp>
        <p:nvSpPr>
          <p:cNvPr id="23555" name="Rectangle 7"/>
          <p:cNvSpPr>
            <a:spLocks noGrp="1" noChangeArrowheads="1"/>
          </p:cNvSpPr>
          <p:nvPr>
            <p:ph idx="1"/>
          </p:nvPr>
        </p:nvSpPr>
        <p:spPr>
          <a:xfrm>
            <a:off x="3840480" y="804672"/>
            <a:ext cx="4711446" cy="5248656"/>
          </a:xfrm>
        </p:spPr>
        <p:txBody>
          <a:bodyPr anchor="ctr">
            <a:normAutofit/>
          </a:bodyPr>
          <a:lstStyle/>
          <a:p>
            <a:pPr marL="0" indent="0" eaLnBrk="1" hangingPunct="1">
              <a:buFont typeface="Arial" charset="0"/>
              <a:buNone/>
              <a:defRPr/>
            </a:pPr>
            <a:r>
              <a:rPr lang="en-US" sz="1700" dirty="0"/>
              <a:t>Tourism Employment</a:t>
            </a:r>
          </a:p>
          <a:p>
            <a:pPr marL="0" indent="0" eaLnBrk="1" hangingPunct="1">
              <a:buFont typeface="Arial" charset="0"/>
              <a:buNone/>
              <a:defRPr/>
            </a:pPr>
            <a:endParaRPr lang="en-US" sz="1700" dirty="0"/>
          </a:p>
          <a:p>
            <a:pPr lvl="1">
              <a:buFont typeface="Arial" charset="0"/>
              <a:buChar char="•"/>
              <a:defRPr/>
            </a:pPr>
            <a:r>
              <a:rPr lang="en-US" sz="1700" dirty="0"/>
              <a:t>In Australia 929 000 people are employed in tourism directly and indirectly (8% of jobs)</a:t>
            </a:r>
          </a:p>
          <a:p>
            <a:pPr lvl="1">
              <a:buFont typeface="Arial" charset="0"/>
              <a:buChar char="•"/>
              <a:defRPr/>
            </a:pPr>
            <a:r>
              <a:rPr lang="en-US" sz="1700" dirty="0"/>
              <a:t>High numbers of casual and part time employees in the workforce</a:t>
            </a:r>
          </a:p>
          <a:p>
            <a:pPr lvl="1" eaLnBrk="1" hangingPunct="1">
              <a:buFont typeface="Arial" charset="0"/>
              <a:buChar char="•"/>
              <a:defRPr/>
            </a:pPr>
            <a:r>
              <a:rPr lang="en-US" sz="1700" dirty="0"/>
              <a:t>Often unskilled or low skills</a:t>
            </a:r>
          </a:p>
          <a:p>
            <a:pPr lvl="1" eaLnBrk="1" hangingPunct="1">
              <a:buFont typeface="Arial" charset="0"/>
              <a:buChar char="•"/>
              <a:defRPr/>
            </a:pPr>
            <a:r>
              <a:rPr lang="en-US" sz="1700" dirty="0"/>
              <a:t>Often in the informal sector</a:t>
            </a:r>
          </a:p>
        </p:txBody>
      </p:sp>
      <p:sp>
        <p:nvSpPr>
          <p:cNvPr id="20485" name="Text Box 8"/>
          <p:cNvSpPr txBox="1">
            <a:spLocks noChangeArrowheads="1"/>
          </p:cNvSpPr>
          <p:nvPr/>
        </p:nvSpPr>
        <p:spPr bwMode="auto">
          <a:xfrm>
            <a:off x="8763000" y="66294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b"/>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pPr>
            <a:fld id="{3BF21AB2-B34B-439D-8E40-9FB530A1F0A4}" type="slidenum">
              <a:rPr lang="en-US" sz="2400">
                <a:solidFill>
                  <a:schemeClr val="tx1"/>
                </a:solidFill>
                <a:latin typeface="Times New Roman" pitchFamily="18" charset="0"/>
                <a:cs typeface="Times New Roman" pitchFamily="18" charset="0"/>
                <a:sym typeface="Times New Roman" pitchFamily="18" charset="0"/>
              </a:rPr>
              <a:pPr algn="r" eaLnBrk="1" hangingPunct="1">
                <a:spcAft>
                  <a:spcPts val="600"/>
                </a:spcAft>
              </a:pPr>
              <a:t>8</a:t>
            </a:fld>
            <a:endParaRPr lang="en-US" sz="2400">
              <a:solidFill>
                <a:schemeClr val="tx1"/>
              </a:solidFill>
              <a:latin typeface="Times New Roman" pitchFamily="18" charset="0"/>
              <a:cs typeface="Times New Roman" pitchFamily="18" charset="0"/>
              <a:sym typeface="Times New Roman" pitchFamily="18" charset="0"/>
            </a:endParaRPr>
          </a:p>
        </p:txBody>
      </p:sp>
    </p:spTree>
    <p:extLst>
      <p:ext uri="{BB962C8B-B14F-4D97-AF65-F5344CB8AC3E}">
        <p14:creationId xmlns:p14="http://schemas.microsoft.com/office/powerpoint/2010/main" val="1521600185"/>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8" name="Group 137">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3134" y="0"/>
            <a:ext cx="9438087" cy="6853238"/>
            <a:chOff x="-417513" y="0"/>
            <a:chExt cx="12584114" cy="6853238"/>
          </a:xfrm>
        </p:grpSpPr>
        <p:sp>
          <p:nvSpPr>
            <p:cNvPr id="139"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0"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1"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2"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3"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4"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45"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6"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7"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8"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9"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0"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1"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2"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3"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4"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55"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156"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7"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8"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9"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161" name="Group 160">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0108" y="1699589"/>
            <a:ext cx="2755857" cy="3470421"/>
            <a:chOff x="697883" y="1816768"/>
            <a:chExt cx="3674476" cy="3470421"/>
          </a:xfrm>
        </p:grpSpPr>
        <p:sp>
          <p:nvSpPr>
            <p:cNvPr id="162" name="Rectangle 161">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 name="Rectangle 163">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1512" name="Rectangle 6"/>
          <p:cNvSpPr>
            <a:spLocks noGrp="1" noChangeArrowheads="1"/>
          </p:cNvSpPr>
          <p:nvPr>
            <p:ph type="title"/>
          </p:nvPr>
        </p:nvSpPr>
        <p:spPr>
          <a:xfrm>
            <a:off x="678657" y="2415322"/>
            <a:ext cx="2588798" cy="2399869"/>
          </a:xfrm>
        </p:spPr>
        <p:txBody>
          <a:bodyPr>
            <a:normAutofit/>
          </a:bodyPr>
          <a:lstStyle/>
          <a:p>
            <a:pPr algn="ctr" eaLnBrk="1" fontAlgn="auto" hangingPunct="1">
              <a:spcAft>
                <a:spcPts val="0"/>
              </a:spcAft>
              <a:defRPr/>
            </a:pPr>
            <a:r>
              <a:rPr lang="en-US" sz="3000">
                <a:solidFill>
                  <a:srgbClr val="FFFFFF"/>
                </a:solidFill>
              </a:rPr>
              <a:t>Regional Development</a:t>
            </a:r>
          </a:p>
        </p:txBody>
      </p:sp>
      <p:sp>
        <p:nvSpPr>
          <p:cNvPr id="21508" name="Slide Number Placeholder 3"/>
          <p:cNvSpPr>
            <a:spLocks noGrp="1"/>
          </p:cNvSpPr>
          <p:nvPr>
            <p:ph type="sldNum" sz="quarter" idx="12"/>
          </p:nvPr>
        </p:nvSpPr>
        <p:spPr bwMode="auto">
          <a:xfrm>
            <a:off x="7852410" y="320040"/>
            <a:ext cx="685800" cy="32004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0" compatLnSpc="1">
            <a:prstTxWarp prst="textNoShape">
              <a:avLst/>
            </a:prstTxWarp>
            <a:normAutofit/>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pPr>
            <a:fld id="{265C7654-8EC7-460B-84D1-20971E3E4585}" type="slidenum">
              <a:rPr lang="en-US" sz="1000">
                <a:solidFill>
                  <a:schemeClr val="tx1">
                    <a:lumMod val="50000"/>
                    <a:lumOff val="50000"/>
                  </a:schemeClr>
                </a:solidFill>
                <a:latin typeface="Times New Roman" pitchFamily="18" charset="0"/>
                <a:cs typeface="Times New Roman" pitchFamily="18" charset="0"/>
                <a:sym typeface="Times New Roman" pitchFamily="18" charset="0"/>
              </a:rPr>
              <a:pPr algn="r" eaLnBrk="1" hangingPunct="1">
                <a:spcAft>
                  <a:spcPts val="600"/>
                </a:spcAft>
              </a:pPr>
              <a:t>9</a:t>
            </a:fld>
            <a:endParaRPr lang="en-US" sz="1000">
              <a:solidFill>
                <a:schemeClr val="tx1">
                  <a:lumMod val="50000"/>
                  <a:lumOff val="50000"/>
                </a:schemeClr>
              </a:solidFill>
              <a:latin typeface="Times New Roman" pitchFamily="18" charset="0"/>
              <a:cs typeface="Times New Roman" pitchFamily="18" charset="0"/>
              <a:sym typeface="Times New Roman" pitchFamily="18" charset="0"/>
            </a:endParaRPr>
          </a:p>
        </p:txBody>
      </p:sp>
      <p:sp>
        <p:nvSpPr>
          <p:cNvPr id="24579" name="Rectangle 7"/>
          <p:cNvSpPr>
            <a:spLocks noGrp="1" noChangeArrowheads="1"/>
          </p:cNvSpPr>
          <p:nvPr>
            <p:ph idx="1"/>
          </p:nvPr>
        </p:nvSpPr>
        <p:spPr>
          <a:xfrm>
            <a:off x="3840480" y="804672"/>
            <a:ext cx="4711446" cy="5248656"/>
          </a:xfrm>
        </p:spPr>
        <p:txBody>
          <a:bodyPr anchor="ctr">
            <a:normAutofit/>
          </a:bodyPr>
          <a:lstStyle/>
          <a:p>
            <a:pPr marL="0" indent="0" eaLnBrk="1" hangingPunct="1">
              <a:buNone/>
              <a:defRPr/>
            </a:pPr>
            <a:r>
              <a:rPr lang="en-US" sz="1700" dirty="0"/>
              <a:t>Tourism can offer alternative regional development options to areas where other sectors are in decline or few other sectors exist </a:t>
            </a:r>
          </a:p>
          <a:p>
            <a:pPr eaLnBrk="1" hangingPunct="1">
              <a:buFont typeface="Monotype Sorts" charset="2"/>
              <a:buChar char="F"/>
              <a:defRPr/>
            </a:pPr>
            <a:endParaRPr lang="en-US" sz="1700" dirty="0"/>
          </a:p>
          <a:p>
            <a:pPr lvl="1" eaLnBrk="1" hangingPunct="1">
              <a:buFont typeface="Arial" charset="0"/>
              <a:buChar char="•"/>
              <a:defRPr/>
            </a:pPr>
            <a:r>
              <a:rPr lang="en-US" sz="1700" dirty="0"/>
              <a:t>Ecotourism</a:t>
            </a:r>
          </a:p>
          <a:p>
            <a:pPr lvl="1" eaLnBrk="1" hangingPunct="1">
              <a:buFont typeface="Arial" charset="0"/>
              <a:buChar char="•"/>
              <a:defRPr/>
            </a:pPr>
            <a:r>
              <a:rPr lang="en-US" sz="1700" dirty="0"/>
              <a:t>Farm tourism </a:t>
            </a:r>
          </a:p>
          <a:p>
            <a:pPr lvl="1" eaLnBrk="1" hangingPunct="1">
              <a:buFont typeface="Arial" charset="0"/>
              <a:buChar char="•"/>
              <a:defRPr/>
            </a:pPr>
            <a:r>
              <a:rPr lang="en-US" sz="1700" dirty="0"/>
              <a:t>Volunteer tourism </a:t>
            </a:r>
          </a:p>
          <a:p>
            <a:pPr lvl="1" eaLnBrk="1" hangingPunct="1">
              <a:buFont typeface="Arial" charset="0"/>
              <a:buChar char="•"/>
              <a:defRPr/>
            </a:pPr>
            <a:r>
              <a:rPr lang="en-US" sz="1700" dirty="0"/>
              <a:t>Cultural tourism/community-based tourism</a:t>
            </a:r>
          </a:p>
          <a:p>
            <a:pPr lvl="1" eaLnBrk="1" hangingPunct="1">
              <a:buFont typeface="Arial" charset="0"/>
              <a:buChar char="•"/>
              <a:defRPr/>
            </a:pPr>
            <a:r>
              <a:rPr lang="en-US" sz="1700" dirty="0"/>
              <a:t>Casinos</a:t>
            </a:r>
          </a:p>
        </p:txBody>
      </p:sp>
      <p:sp>
        <p:nvSpPr>
          <p:cNvPr id="21509" name="Text Box 8"/>
          <p:cNvSpPr txBox="1">
            <a:spLocks noChangeArrowheads="1"/>
          </p:cNvSpPr>
          <p:nvPr/>
        </p:nvSpPr>
        <p:spPr bwMode="auto">
          <a:xfrm>
            <a:off x="8763000" y="66294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algn="r" eaLnBrk="1" hangingPunct="1">
              <a:spcAft>
                <a:spcPts val="600"/>
              </a:spcAft>
            </a:pPr>
            <a:fld id="{337D68CC-4AF6-4A4A-BBFE-0710257FA9A1}" type="slidenum">
              <a:rPr lang="en-US" sz="1400">
                <a:solidFill>
                  <a:schemeClr val="tx1"/>
                </a:solidFill>
                <a:latin typeface="Times New Roman" pitchFamily="18" charset="0"/>
                <a:cs typeface="Times New Roman" pitchFamily="18" charset="0"/>
                <a:sym typeface="Times New Roman" pitchFamily="18" charset="0"/>
              </a:rPr>
              <a:pPr algn="r" eaLnBrk="1" hangingPunct="1">
                <a:spcAft>
                  <a:spcPts val="600"/>
                </a:spcAft>
              </a:pPr>
              <a:t>9</a:t>
            </a:fld>
            <a:endParaRPr lang="en-US" sz="1400">
              <a:solidFill>
                <a:schemeClr val="tx1"/>
              </a:solidFill>
              <a:latin typeface="Times New Roman" pitchFamily="18" charset="0"/>
              <a:cs typeface="Times New Roman" pitchFamily="18" charset="0"/>
              <a:sym typeface="Times New Roman" pitchFamily="18" charset="0"/>
            </a:endParaRPr>
          </a:p>
        </p:txBody>
      </p:sp>
    </p:spTree>
    <p:extLst>
      <p:ext uri="{BB962C8B-B14F-4D97-AF65-F5344CB8AC3E}">
        <p14:creationId xmlns:p14="http://schemas.microsoft.com/office/powerpoint/2010/main" val="1353487443"/>
      </p:ext>
    </p:extLst>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Custom 1">
      <a:majorFont>
        <a:latin typeface="Arial Rounded MT Bold"/>
        <a:ea typeface=""/>
        <a:cs typeface=""/>
      </a:majorFont>
      <a:minorFont>
        <a:latin typeface="Arial Rounded MT Bold"/>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adaa4be3-f650-4692-881a-64ae220cbceb}" enabled="1" method="Standard" siteId="{5a7cc8ab-a4dc-4f9b-bf60-66714049ad62}" contentBits="0" removed="0"/>
</clbl:labelList>
</file>

<file path=docProps/app.xml><?xml version="1.0" encoding="utf-8"?>
<Properties xmlns="http://schemas.openxmlformats.org/officeDocument/2006/extended-properties" xmlns:vt="http://schemas.openxmlformats.org/officeDocument/2006/docPropsVTypes">
  <TotalTime>27</TotalTime>
  <Words>1232</Words>
  <Application>Microsoft Office PowerPoint</Application>
  <PresentationFormat>On-screen Show (4:3)</PresentationFormat>
  <Paragraphs>251</Paragraphs>
  <Slides>34</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Arial Rounded MT Bold</vt:lpstr>
      <vt:lpstr>Calibri</vt:lpstr>
      <vt:lpstr>Monotype Sorts</vt:lpstr>
      <vt:lpstr>Times New Roman</vt:lpstr>
      <vt:lpstr>Wingdings</vt:lpstr>
      <vt:lpstr>Default Theme</vt:lpstr>
      <vt:lpstr>IMPACTS OF sustainable tourism</vt:lpstr>
      <vt:lpstr>Tourism impacts </vt:lpstr>
      <vt:lpstr>Impacts of Tourism</vt:lpstr>
      <vt:lpstr>Economic Impacts </vt:lpstr>
      <vt:lpstr>Economic Benefits</vt:lpstr>
      <vt:lpstr>Revenue</vt:lpstr>
      <vt:lpstr>Measuring tourism expenditure </vt:lpstr>
      <vt:lpstr>Tourism employment</vt:lpstr>
      <vt:lpstr>Regional Development</vt:lpstr>
      <vt:lpstr>Economic Costs</vt:lpstr>
      <vt:lpstr>Direct costs </vt:lpstr>
      <vt:lpstr>Indirect costs  </vt:lpstr>
      <vt:lpstr>Indirect Costs – Continued</vt:lpstr>
      <vt:lpstr>SOCIO-CULTURAL IMPACTS </vt:lpstr>
      <vt:lpstr>The extent and nature  of socio-cultural impacts depend on 6 factors </vt:lpstr>
      <vt:lpstr>Social &amp; Cultural impacts</vt:lpstr>
      <vt:lpstr>Socio-Cultural costs</vt:lpstr>
      <vt:lpstr>Authenticity &amp; Commodification  </vt:lpstr>
      <vt:lpstr>Servility theory &amp; demonstration effect </vt:lpstr>
      <vt:lpstr>Crime </vt:lpstr>
      <vt:lpstr>Local irritation  </vt:lpstr>
      <vt:lpstr>Socio-Cultural benefits </vt:lpstr>
      <vt:lpstr>Social &amp; Cultural Benefits</vt:lpstr>
      <vt:lpstr>Alternative economies in tourism</vt:lpstr>
      <vt:lpstr>ENVIRONMENTAL   IMPACTS </vt:lpstr>
      <vt:lpstr>Terminology to consider</vt:lpstr>
      <vt:lpstr>Environmental costs  </vt:lpstr>
      <vt:lpstr>Impacts from Accommodation</vt:lpstr>
      <vt:lpstr>Tourism emissions</vt:lpstr>
      <vt:lpstr>Impacts on wildlife</vt:lpstr>
      <vt:lpstr>Environmental Benefits of tourism   </vt:lpstr>
      <vt:lpstr>Possible benefits of tourism for the natural environment</vt:lpstr>
      <vt:lpstr>Tourism and Poaching </vt:lpstr>
      <vt:lpstr>Next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IMPACTS OF sustainable tourism</dc:title>
  <dc:creator>Alexandra Coghlan</dc:creator>
  <cp:lastModifiedBy>Sally North</cp:lastModifiedBy>
  <cp:revision>5</cp:revision>
  <dcterms:created xsi:type="dcterms:W3CDTF">2019-08-19T08:09:55Z</dcterms:created>
  <dcterms:modified xsi:type="dcterms:W3CDTF">2023-08-03T12:32:56Z</dcterms:modified>
</cp:coreProperties>
</file>